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685" r:id="rId3"/>
    <p:sldId id="257" r:id="rId4"/>
    <p:sldId id="794" r:id="rId5"/>
    <p:sldId id="718" r:id="rId6"/>
    <p:sldId id="731" r:id="rId7"/>
    <p:sldId id="736" r:id="rId8"/>
    <p:sldId id="734" r:id="rId9"/>
    <p:sldId id="733" r:id="rId10"/>
    <p:sldId id="796" r:id="rId11"/>
    <p:sldId id="795" r:id="rId12"/>
    <p:sldId id="804" r:id="rId13"/>
    <p:sldId id="797" r:id="rId14"/>
    <p:sldId id="757" r:id="rId15"/>
    <p:sldId id="744" r:id="rId16"/>
    <p:sldId id="750" r:id="rId17"/>
    <p:sldId id="735" r:id="rId18"/>
    <p:sldId id="787" r:id="rId19"/>
    <p:sldId id="742" r:id="rId20"/>
    <p:sldId id="789" r:id="rId21"/>
    <p:sldId id="790" r:id="rId22"/>
    <p:sldId id="788" r:id="rId23"/>
    <p:sldId id="746" r:id="rId24"/>
    <p:sldId id="745" r:id="rId25"/>
    <p:sldId id="798" r:id="rId26"/>
    <p:sldId id="747" r:id="rId27"/>
    <p:sldId id="783" r:id="rId28"/>
    <p:sldId id="799" r:id="rId29"/>
    <p:sldId id="781" r:id="rId30"/>
    <p:sldId id="784" r:id="rId31"/>
    <p:sldId id="785" r:id="rId32"/>
    <p:sldId id="786" r:id="rId33"/>
    <p:sldId id="754" r:id="rId34"/>
    <p:sldId id="748" r:id="rId35"/>
    <p:sldId id="753" r:id="rId36"/>
    <p:sldId id="758" r:id="rId37"/>
    <p:sldId id="805" r:id="rId38"/>
    <p:sldId id="765" r:id="rId39"/>
    <p:sldId id="774" r:id="rId40"/>
    <p:sldId id="803" r:id="rId41"/>
    <p:sldId id="801" r:id="rId42"/>
    <p:sldId id="760" r:id="rId43"/>
    <p:sldId id="802" r:id="rId44"/>
    <p:sldId id="776" r:id="rId45"/>
    <p:sldId id="767" r:id="rId46"/>
    <p:sldId id="791" r:id="rId47"/>
    <p:sldId id="792" r:id="rId48"/>
    <p:sldId id="771" r:id="rId49"/>
    <p:sldId id="772" r:id="rId50"/>
    <p:sldId id="775" r:id="rId51"/>
    <p:sldId id="777" r:id="rId52"/>
    <p:sldId id="773" r:id="rId53"/>
    <p:sldId id="503" r:id="rId54"/>
    <p:sldId id="779" r:id="rId55"/>
    <p:sldId id="730" r:id="rId56"/>
    <p:sldId id="780" r:id="rId57"/>
    <p:sldId id="726" r:id="rId58"/>
    <p:sldId id="727" r:id="rId59"/>
    <p:sldId id="385" r:id="rId60"/>
    <p:sldId id="658" r:id="rId61"/>
    <p:sldId id="502" r:id="rId62"/>
    <p:sldId id="665" r:id="rId63"/>
  </p:sldIdLst>
  <p:sldSz cx="9144000" cy="5143500" type="screen16x9"/>
  <p:notesSz cx="6858000" cy="9144000"/>
  <p:defaultTextStyle>
    <a:defPPr>
      <a:defRPr lang="ru-RU"/>
    </a:defPPr>
    <a:lvl1pPr marL="0" algn="l" defTabSz="9143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37" algn="l" defTabSz="9143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16" algn="l" defTabSz="9143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94" algn="l" defTabSz="9143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72" algn="l" defTabSz="9143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51" algn="l" defTabSz="9143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30" algn="l" defTabSz="9143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9C0C0D-7C68-40F1-8179-B6D263CD8C15}">
          <p14:sldIdLst>
            <p14:sldId id="256"/>
            <p14:sldId id="685"/>
            <p14:sldId id="257"/>
            <p14:sldId id="794"/>
            <p14:sldId id="718"/>
            <p14:sldId id="731"/>
            <p14:sldId id="736"/>
            <p14:sldId id="734"/>
            <p14:sldId id="733"/>
            <p14:sldId id="796"/>
            <p14:sldId id="795"/>
            <p14:sldId id="804"/>
            <p14:sldId id="797"/>
            <p14:sldId id="757"/>
            <p14:sldId id="744"/>
            <p14:sldId id="750"/>
            <p14:sldId id="735"/>
            <p14:sldId id="787"/>
            <p14:sldId id="742"/>
            <p14:sldId id="789"/>
            <p14:sldId id="790"/>
            <p14:sldId id="788"/>
            <p14:sldId id="746"/>
            <p14:sldId id="745"/>
            <p14:sldId id="798"/>
            <p14:sldId id="747"/>
            <p14:sldId id="783"/>
            <p14:sldId id="799"/>
            <p14:sldId id="781"/>
            <p14:sldId id="784"/>
            <p14:sldId id="785"/>
            <p14:sldId id="786"/>
            <p14:sldId id="754"/>
            <p14:sldId id="748"/>
            <p14:sldId id="753"/>
            <p14:sldId id="758"/>
            <p14:sldId id="805"/>
            <p14:sldId id="765"/>
            <p14:sldId id="774"/>
            <p14:sldId id="803"/>
            <p14:sldId id="801"/>
            <p14:sldId id="760"/>
            <p14:sldId id="802"/>
            <p14:sldId id="776"/>
            <p14:sldId id="767"/>
            <p14:sldId id="791"/>
            <p14:sldId id="792"/>
            <p14:sldId id="771"/>
            <p14:sldId id="772"/>
            <p14:sldId id="775"/>
            <p14:sldId id="777"/>
            <p14:sldId id="773"/>
            <p14:sldId id="503"/>
            <p14:sldId id="779"/>
            <p14:sldId id="730"/>
            <p14:sldId id="780"/>
            <p14:sldId id="726"/>
            <p14:sldId id="727"/>
            <p14:sldId id="385"/>
            <p14:sldId id="658"/>
            <p14:sldId id="502"/>
            <p14:sldId id="6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33CC33"/>
    <a:srgbClr val="FF9900"/>
    <a:srgbClr val="CCFF33"/>
    <a:srgbClr val="FF6600"/>
    <a:srgbClr val="FF3300"/>
    <a:srgbClr val="FFFFCC"/>
    <a:srgbClr val="66FF66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7011" autoAdjust="0"/>
  </p:normalViewPr>
  <p:slideViewPr>
    <p:cSldViewPr>
      <p:cViewPr varScale="1">
        <p:scale>
          <a:sx n="131" d="100"/>
          <a:sy n="131" d="100"/>
        </p:scale>
        <p:origin x="122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29D0-7C89-4280-BB43-5F4DBB0A28F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0BBE-4F14-478B-B4C4-02D83665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9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51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erald.com/insight/search?q=Yves%20Gingras" TargetMode="External"/><Relationship Id="rId3" Type="http://schemas.openxmlformats.org/officeDocument/2006/relationships/hyperlink" Target="https://www.ncbi.nlm.nih.gov/pubmed/?term=Amos%20KA%5bAuthor%5d&amp;cauthor=true&amp;cauthor_uid=24860263" TargetMode="External"/><Relationship Id="rId7" Type="http://schemas.openxmlformats.org/officeDocument/2006/relationships/hyperlink" Target="https://www.emerald.com/insight/search?q=Vincent%20Larivi%C3%A8r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i.org/10.1087/20100103" TargetMode="External"/><Relationship Id="rId5" Type="http://schemas.openxmlformats.org/officeDocument/2006/relationships/hyperlink" Target="https://dx.doi.org/10.3163/1536-5050.102.2.005" TargetMode="External"/><Relationship Id="rId10" Type="http://schemas.openxmlformats.org/officeDocument/2006/relationships/hyperlink" Target="https://doi.org/10.1108/00220411011023607" TargetMode="External"/><Relationship Id="rId4" Type="http://schemas.openxmlformats.org/officeDocument/2006/relationships/hyperlink" Target="https://www.ncbi.nlm.nih.gov/pmc/articles/PMC3988779/" TargetMode="External"/><Relationship Id="rId9" Type="http://schemas.openxmlformats.org/officeDocument/2006/relationships/hyperlink" Target="https://www.emerald.com/insight/publication/issn/0022-0418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erald.com/insight/search?q=Yves%20Gingras" TargetMode="External"/><Relationship Id="rId3" Type="http://schemas.openxmlformats.org/officeDocument/2006/relationships/hyperlink" Target="https://www.ncbi.nlm.nih.gov/pubmed/?term=Amos%20KA%5bAuthor%5d&amp;cauthor=true&amp;cauthor_uid=24860263" TargetMode="External"/><Relationship Id="rId7" Type="http://schemas.openxmlformats.org/officeDocument/2006/relationships/hyperlink" Target="https://www.emerald.com/insight/search?q=Vincent%20Larivi%C3%A8r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i.org/10.1087/20100103" TargetMode="External"/><Relationship Id="rId5" Type="http://schemas.openxmlformats.org/officeDocument/2006/relationships/hyperlink" Target="https://dx.doi.org/10.3163/1536-5050.102.2.005" TargetMode="External"/><Relationship Id="rId10" Type="http://schemas.openxmlformats.org/officeDocument/2006/relationships/hyperlink" Target="https://doi.org/10.1108/00220411011023607" TargetMode="External"/><Relationship Id="rId4" Type="http://schemas.openxmlformats.org/officeDocument/2006/relationships/hyperlink" Target="https://www.ncbi.nlm.nih.gov/pmc/articles/PMC3988779/" TargetMode="External"/><Relationship Id="rId9" Type="http://schemas.openxmlformats.org/officeDocument/2006/relationships/hyperlink" Target="https://www.emerald.com/insight/publication/issn/0022-0418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erald.com/insight/search?q=Yves%20Gingras" TargetMode="External"/><Relationship Id="rId3" Type="http://schemas.openxmlformats.org/officeDocument/2006/relationships/hyperlink" Target="https://www.ncbi.nlm.nih.gov/pubmed/?term=Amos%20KA%5bAuthor%5d&amp;cauthor=true&amp;cauthor_uid=24860263" TargetMode="External"/><Relationship Id="rId7" Type="http://schemas.openxmlformats.org/officeDocument/2006/relationships/hyperlink" Target="https://www.emerald.com/insight/search?q=Vincent%20Larivi%C3%A8r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i.org/10.1087/20100103" TargetMode="External"/><Relationship Id="rId5" Type="http://schemas.openxmlformats.org/officeDocument/2006/relationships/hyperlink" Target="https://dx.doi.org/10.3163/1536-5050.102.2.005" TargetMode="External"/><Relationship Id="rId10" Type="http://schemas.openxmlformats.org/officeDocument/2006/relationships/hyperlink" Target="https://doi.org/10.1108/00220411011023607" TargetMode="External"/><Relationship Id="rId4" Type="http://schemas.openxmlformats.org/officeDocument/2006/relationships/hyperlink" Target="https://www.ncbi.nlm.nih.gov/pmc/articles/PMC3988779/" TargetMode="External"/><Relationship Id="rId9" Type="http://schemas.openxmlformats.org/officeDocument/2006/relationships/hyperlink" Target="https://www.emerald.com/insight/publication/issn/0022-0418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7/20120408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7/20120408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ramota.ru/slovari/dic/?insa=x&amp;ab=x&amp;word=%F2%EE%F7%ED%FB%E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gramota.ru/slovari/dic/?insa=x&amp;ab=x&amp;word=%F7%E5%F1%F2%ED%FB%E9" TargetMode="External"/><Relationship Id="rId4" Type="http://schemas.openxmlformats.org/officeDocument/2006/relationships/hyperlink" Target="http://gramota.ru/slovari/dic/?insa=x&amp;ab=x&amp;word=%F5%EE%F0%EE%F8%E8%E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Версия 4.0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3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Higgins JR, Lin FC, Evans JP. Plagiarism in submitted manuscripts: incidence, characteristics and optimization of screening-case study in a major specialty medical journal.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Peer Rev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2016;1:13. Published 2016 Oct 10. doi:10.1186/s41073-016-0021-8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70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1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Citron, D. T., &amp; </a:t>
            </a:r>
            <a:r>
              <a:rPr lang="en-US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Ginsparg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(2014). Patterns of text reuse in a scientific corpus.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Academy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Sciences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201415135. doi:10.1073/pnas.1415135111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(дополнительно </a:t>
            </a:r>
            <a:r>
              <a:rPr 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https://www.sciencemag.org/news/2014/12/study-massive-preprint-archive-hints-geography-plagiarism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17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Citron, D. T., &amp; </a:t>
            </a:r>
            <a:r>
              <a:rPr lang="en-US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Ginsparg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(2014). Patterns of text reuse in a scientific corpus.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Academy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Sciences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201415135. doi:10.1073/pnas.1415135111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(дополнительно </a:t>
            </a:r>
            <a:r>
              <a:rPr 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https://www.sciencemag.org/news/2014/12/study-massive-preprint-archive-hints-geography-plagiarism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Almeida, R.M.V.R., de Albuquerque Rocha, K.,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Catelani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 et al. Sci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Ethics (2016) 22: 1447. https://doi.org/10.1007/s11948-015-9714-5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Amos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A.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ethics of scholarly publishing: exploring differences in plagiarism and duplicate publication across nations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 Med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Libr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Assoc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2014 Apr; 102(2): 87–91.doi: 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10.3163/1536-5050.102.2.005</a:t>
            </a:r>
            <a:endParaRPr lang="ru-RU" sz="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Baždarić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K1,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Bilić-Zulle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Brumini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Petrovečki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 of plagiarism in recent submissions to the Croatian Medical Journal.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Ethics. 2012 Jun;18(2):223-39. doi: 10.1007/s11948-011-9347-2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Higgins JR, Lin FC, Evans JP. Plagiarism in submitted manuscripts: incidence, characteristics and optimization of screening-case study in a major specialty medical journal.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Peer Rev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2016;1:13. Published 2016 Oct 10. doi:10.1186/s41073-016-0021-8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Pattinson D., Prater C. Assessment of the Prevalence of Integrity Issues in Submitted Manuscripts. https://peerreviewcongress.org/prc17-0394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McFarlin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BK, Lyons TS,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Navalta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JW. Prevalence of Plagiarism in Manuscript Submissions and Solutions.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2010;3(3):68–69. Published 2010 Jul 15.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Butler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Journals step up plagiarism policing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https://www.nature.com/news/2010/100705/full/466167a.html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Rohwer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A, Wager E, Young T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</a:t>
            </a:r>
            <a:r>
              <a:rPr lang="en-US" sz="8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Plagiarism in research: a survey of African medical journals.</a:t>
            </a:r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 Open 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</a:t>
            </a:r>
            <a:r>
              <a:rPr lang="en-US" sz="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e024777. doi: 10.1136/bmjopen-2018-024777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Taylor B.D. JOURNAL CLUB: Plagiarism in Manuscripts Submitted to the AJR: Development of an Optimal Screening Algorithm and Management Pathways. American Journal of Roentgenology 2017 208:4, 712-720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Zhang HY.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CrossCheck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 effective tool for detecting plagiarism.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2010; 23:9–14.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https://doi.org/10.1087/20100103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Vincent Larivière"/>
              </a:rPr>
              <a:t>Larivière, V.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Yves Gingras"/>
              </a:rPr>
              <a:t>Gingras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Yves Gingras"/>
              </a:rPr>
              <a:t>, Y.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(2010), "On the prevalence and scientific impact of duplicate publications in different scientific fields (1980‐2007)",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Journal of Documentation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66 No. 2, pp. 179-190.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DOI: https://doi.org/10.1108/00220411011023607"/>
              </a:rPr>
              <a:t>https://doi.org/10.1108/00220411011023607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 SY, Bae CW,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Hahm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CK, Cho HM. Duplicate publication rate decline in Korean medical journals.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Korean Med Sci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2014;29(2):172–175. doi:10.3346/jkms.2014.29.2.172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Mojon-Azzi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Stefania M et al. Redundant publications in scientific ophthalmologic journals. Ophthalmology, Volume 111, Issue 5, 863 - 866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17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Citron, D. T., &amp; </a:t>
            </a:r>
            <a:r>
              <a:rPr lang="en-US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Ginsparg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(2014). Patterns of text reuse in a scientific corpus.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Academy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Sciences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201415135. doi:10.1073/pnas.1415135111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(дополнительно </a:t>
            </a:r>
            <a:r>
              <a:rPr 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https://www.sciencemag.org/news/2014/12/study-massive-preprint-archive-hints-geography-plagiarism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Almeida, R.M.V.R., de Albuquerque Rocha, K.,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Catelani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 et al. Sci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Ethics (2016) 22: 1447. https://doi.org/10.1007/s11948-015-9714-5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Amos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A.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ethics of scholarly publishing: exploring differences in plagiarism and duplicate publication across nations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 Med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Libr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Assoc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2014 Apr; 102(2): 87–91.doi: 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10.3163/1536-5050.102.2.005</a:t>
            </a:r>
            <a:endParaRPr lang="ru-RU" sz="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Baždarić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K1,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Bilić-Zulle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Brumini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Petrovečki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 of plagiarism in recent submissions to the Croatian Medical Journal.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Ethics. 2012 Jun;18(2):223-39. doi: 10.1007/s11948-011-9347-2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Higgins JR, Lin FC, Evans JP. Plagiarism in submitted manuscripts: incidence, characteristics and optimization of screening-case study in a major specialty medical journal.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Peer Rev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2016;1:13. Published 2016 Oct 10. doi:10.1186/s41073-016-0021-8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Pattinson D., Prater C. Assessment of the Prevalence of Integrity Issues in Submitted Manuscripts. https://peerreviewcongress.org/prc17-0394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McFarlin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BK, Lyons TS,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Navalta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JW. Prevalence of Plagiarism in Manuscript Submissions and Solutions.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2010;3(3):68–69. Published 2010 Jul 15.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Butler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Journals step up plagiarism policing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https://www.nature.com/news/2010/100705/full/466167a.html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Rohwer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A, Wager E, Young T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</a:t>
            </a:r>
            <a:r>
              <a:rPr lang="en-US" sz="8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Plagiarism in research: a survey of African medical journals.</a:t>
            </a:r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 Open 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</a:t>
            </a:r>
            <a:r>
              <a:rPr lang="en-US" sz="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e024777. doi: 10.1136/bmjopen-2018-024777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Taylor B.D. JOURNAL CLUB: Plagiarism in Manuscripts Submitted to the AJR: Development of an Optimal Screening Algorithm and Management Pathways. American Journal of Roentgenology 2017 208:4, 712-720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Zhang HY.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CrossCheck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 effective tool for detecting plagiarism.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2010; 23:9–14.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https://doi.org/10.1087/20100103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Vincent Larivière"/>
              </a:rPr>
              <a:t>Larivière, V.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Yves Gingras"/>
              </a:rPr>
              <a:t>Gingras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Yves Gingras"/>
              </a:rPr>
              <a:t>, Y.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(2010), "On the prevalence and scientific impact of duplicate publications in different scientific fields (1980‐2007)",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Journal of Documentation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66 No. 2, pp. 179-190.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DOI: https://doi.org/10.1108/00220411011023607"/>
              </a:rPr>
              <a:t>https://doi.org/10.1108/00220411011023607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 SY, Bae CW,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Hahm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CK, Cho HM. Duplicate publication rate decline in Korean medical journals.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Korean Med Sci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2014;29(2):172–175. doi:10.3346/jkms.2014.29.2.172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Mojon-Azzi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Stefania M et al. Redundant publications in scientific ophthalmologic journals. Ophthalmology, Volume 111, Issue 5, 863 - 866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17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Citron, D. T., &amp; </a:t>
            </a:r>
            <a:r>
              <a:rPr lang="en-US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Ginsparg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(2014). Patterns of text reuse in a scientific corpus.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Academy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Sciences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201415135. doi:10.1073/pnas.1415135111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(дополнительно </a:t>
            </a:r>
            <a:r>
              <a:rPr 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https://www.sciencemag.org/news/2014/12/study-massive-preprint-archive-hints-geography-plagiarism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Almeida, R.M.V.R., de Albuquerque Rocha, K.,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Catelani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 et al. Sci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Ethics (2016) 22: 1447. https://doi.org/10.1007/s11948-015-9714-5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Amos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A.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ethics of scholarly publishing: exploring differences in plagiarism and duplicate publication across nations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 Med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Libr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Assoc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2014 Apr; 102(2): 87–91.doi: 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10.3163/1536-5050.102.2.005</a:t>
            </a:r>
            <a:endParaRPr lang="ru-RU" sz="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Baždarić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K1,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Bilić-Zulle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Brumini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Petrovečki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 of plagiarism in recent submissions to the Croatian Medical Journal.</a:t>
            </a:r>
            <a:r>
              <a:rPr lang="ru-RU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Ethics. 2012 Jun;18(2):223-39. doi: 10.1007/s11948-011-9347-2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Higgins JR, Lin FC, Evans JP. Plagiarism in submitted manuscripts: incidence, characteristics and optimization of screening-case study in a major specialty medical journal.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Peer Rev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2016;1:13. Published 2016 Oct 10. doi:10.1186/s41073-016-0021-8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Pattinson D., Prater C. Assessment of the Prevalence of Integrity Issues in Submitted Manuscripts. https://peerreviewcongress.org/prc17-0394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McFarlin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BK, Lyons TS,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Navalta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JW. Prevalence of Plagiarism in Manuscript Submissions and Solutions.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2010;3(3):68–69. Published 2010 Jul 15.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Butler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Journals step up plagiarism policing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https://www.nature.com/news/2010/100705/full/466167a.html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Rohwer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A, Wager E, Young T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</a:t>
            </a:r>
            <a:r>
              <a:rPr lang="en-US" sz="8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Plagiarism in research: a survey of African medical journals.</a:t>
            </a:r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 Open 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</a:t>
            </a:r>
            <a:r>
              <a:rPr lang="en-US" sz="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e024777. doi: 10.1136/bmjopen-2018-024777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Taylor B.D. JOURNAL CLUB: Plagiarism in Manuscripts Submitted to the AJR: Development of an Optimal Screening Algorithm and Management Pathways. American Journal of Roentgenology 2017 208:4, 712-720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Zhang HY.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CrossCheck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 effective tool for detecting plagiarism.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2010; 23:9–14.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https://doi.org/10.1087/20100103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Vincent Larivière"/>
              </a:rPr>
              <a:t>Larivière, V.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Yves Gingras"/>
              </a:rPr>
              <a:t>Gingras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Yves Gingras"/>
              </a:rPr>
              <a:t>, Y.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(2010), "On the prevalence and scientific impact of duplicate publications in different scientific fields (1980‐2007)",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Journal of Documentation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66 No. 2, pp. 179-190.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DOI: https://doi.org/10.1108/00220411011023607"/>
              </a:rPr>
              <a:t>https://doi.org/10.1108/00220411011023607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 SY, Bae CW,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Hahm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CK, Cho HM. Duplicate publication rate decline in Korean medical journals.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Korean Med Sci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2014;29(2):172–175. doi:10.3346/jkms.2014.29.2.172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Mojon-Azzi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Stefania M et al. Redundant publications in scientific ophthalmologic journals. Ophthalmology, Volume 111, Issue 5, 863 - 866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17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https://www.sciencemag.org/news/2020/01/russian-journals-retract-more-800-papers-after-bombshell-investigation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45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https://www.sciencemag.org/news/2020/01/russian-journals-retract-more-800-papers-after-bombshell-investigation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50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https://www.sciencemag.org/news/2020/01/russian-journals-retract-more-800-papers-after-bombshell-investigation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50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4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97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https://indicator.ru/humanitarian-science/budushee-nauchnyh-zhurnalov.htm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28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</a:t>
            </a:r>
            <a:r>
              <a:rPr lang="ru-RU" baseline="0" dirty="0"/>
              <a:t> </a:t>
            </a:r>
            <a:r>
              <a:rPr lang="en-US" dirty="0" err="1"/>
              <a:t>Roig</a:t>
            </a:r>
            <a:r>
              <a:rPr lang="ru-RU" dirty="0"/>
              <a:t> </a:t>
            </a:r>
            <a:r>
              <a:rPr lang="en-US" dirty="0"/>
              <a:t>M</a:t>
            </a:r>
            <a:r>
              <a:rPr lang="ru-RU" dirty="0"/>
              <a:t>.</a:t>
            </a:r>
            <a:r>
              <a:rPr lang="ru-RU" baseline="0" dirty="0"/>
              <a:t> </a:t>
            </a:r>
            <a:r>
              <a:rPr lang="en-US" dirty="0"/>
              <a:t>Avoiding plagiarism, self-plagiarism, and other questionable</a:t>
            </a:r>
            <a:r>
              <a:rPr lang="ru-RU" dirty="0"/>
              <a:t> </a:t>
            </a:r>
            <a:r>
              <a:rPr lang="en-US" dirty="0"/>
              <a:t>writing practices: A guide to ethical writing</a:t>
            </a:r>
            <a:r>
              <a:rPr lang="ru-RU" dirty="0"/>
              <a:t> (</a:t>
            </a:r>
            <a:r>
              <a:rPr lang="en-US" dirty="0"/>
              <a:t>second revision, 2015</a:t>
            </a:r>
            <a:r>
              <a:rPr lang="ru-RU" dirty="0"/>
              <a:t>). </a:t>
            </a:r>
            <a:r>
              <a:rPr lang="en-US" dirty="0"/>
              <a:t>https://o</a:t>
            </a:r>
          </a:p>
          <a:p>
            <a:r>
              <a:rPr lang="en-US" dirty="0"/>
              <a:t>ri.hhs.gov/sites/default/files/plagiarism.pdf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</a:t>
            </a:r>
            <a:r>
              <a:rPr lang="ru-RU" baseline="0" dirty="0"/>
              <a:t> </a:t>
            </a:r>
            <a:r>
              <a:rPr lang="en-US" dirty="0"/>
              <a:t>«may have robbed other authors of the opportunity to publish their worthwhile original work»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journal referees often must volunteer their valuable time to review others’ work in the service of science and scholarship»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«</a:t>
            </a:r>
            <a:r>
              <a:rPr lang="en-US" dirty="0"/>
              <a:t>places undue time and limited resource constraints on the editorial and peer review system»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result in readers being misled as to the true nature of a given phenomenon or process»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can distort the conclusions of literature reviews» </a:t>
            </a:r>
            <a:r>
              <a:rPr lang="ru-RU" dirty="0"/>
              <a:t>[2</a:t>
            </a:r>
            <a:r>
              <a:rPr lang="en-US" dirty="0"/>
              <a:t>, 3]</a:t>
            </a:r>
            <a:br>
              <a:rPr lang="ru-RU" dirty="0"/>
            </a:br>
            <a:r>
              <a:rPr lang="ru-RU" dirty="0"/>
              <a:t>- </a:t>
            </a:r>
            <a:r>
              <a:rPr lang="en-US" dirty="0"/>
              <a:t>can result in wrong health policy recommendations that could place the public at risk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2.</a:t>
            </a:r>
            <a:r>
              <a:rPr lang="ru-RU" baseline="0" dirty="0"/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Bornmann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Hans-Dieter D. Multiple publication on a single research study: does it pay? The influence of number of research articles on total citation counts in biomedicine.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 2007;58:1100-7.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См. также комментарии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https://www.facebook.com/groups/1659678594292162/permalink/2277224329204249/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costs and personal consequences of research misconduct resulting in retracted publications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https://elifesciences.org/articles/02956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45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</a:t>
            </a:r>
            <a:r>
              <a:rPr lang="ru-RU" baseline="0" dirty="0"/>
              <a:t> </a:t>
            </a:r>
            <a:r>
              <a:rPr lang="en-US" dirty="0" err="1"/>
              <a:t>Roig</a:t>
            </a:r>
            <a:r>
              <a:rPr lang="ru-RU" dirty="0"/>
              <a:t> </a:t>
            </a:r>
            <a:r>
              <a:rPr lang="en-US" dirty="0"/>
              <a:t>M</a:t>
            </a:r>
            <a:r>
              <a:rPr lang="ru-RU" dirty="0"/>
              <a:t>.</a:t>
            </a:r>
            <a:r>
              <a:rPr lang="ru-RU" baseline="0" dirty="0"/>
              <a:t> </a:t>
            </a:r>
            <a:r>
              <a:rPr lang="en-US" dirty="0"/>
              <a:t>Avoiding plagiarism, self-plagiarism, and other questionable</a:t>
            </a:r>
            <a:r>
              <a:rPr lang="ru-RU" dirty="0"/>
              <a:t> </a:t>
            </a:r>
            <a:r>
              <a:rPr lang="en-US" dirty="0"/>
              <a:t>writing practices: A guide to ethical writing</a:t>
            </a:r>
            <a:r>
              <a:rPr lang="ru-RU" dirty="0"/>
              <a:t> (</a:t>
            </a:r>
            <a:r>
              <a:rPr lang="en-US" dirty="0"/>
              <a:t>second revision, 2015</a:t>
            </a:r>
            <a:r>
              <a:rPr lang="ru-RU" dirty="0"/>
              <a:t>). </a:t>
            </a:r>
            <a:r>
              <a:rPr lang="en-US" dirty="0"/>
              <a:t>https://o</a:t>
            </a:r>
          </a:p>
          <a:p>
            <a:r>
              <a:rPr lang="en-US" dirty="0"/>
              <a:t>ri.hhs.gov/sites/default/files/plagiarism.pdf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</a:t>
            </a:r>
            <a:r>
              <a:rPr lang="ru-RU" baseline="0" dirty="0"/>
              <a:t> </a:t>
            </a:r>
            <a:r>
              <a:rPr lang="en-US" dirty="0"/>
              <a:t>«may have robbed other authors of the opportunity to publish their worthwhile original work»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journal referees often must volunteer their valuable time to review others’ work in the service of science and scholarship»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«</a:t>
            </a:r>
            <a:r>
              <a:rPr lang="en-US" dirty="0"/>
              <a:t>places undue time and limited resource constraints on the editorial and peer review system»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result in readers being misled as to the true nature of a given phenomenon or process»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can distort the conclusions of literature reviews» </a:t>
            </a:r>
            <a:r>
              <a:rPr lang="ru-RU" dirty="0"/>
              <a:t>[2</a:t>
            </a:r>
            <a:r>
              <a:rPr lang="en-US" dirty="0"/>
              <a:t>, 3]</a:t>
            </a:r>
            <a:br>
              <a:rPr lang="ru-RU" dirty="0"/>
            </a:br>
            <a:r>
              <a:rPr lang="ru-RU" dirty="0"/>
              <a:t>- </a:t>
            </a:r>
            <a:r>
              <a:rPr lang="en-US" dirty="0"/>
              <a:t>can result in wrong health policy recommendations that could place the public at risk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2.</a:t>
            </a:r>
            <a:r>
              <a:rPr lang="ru-RU" baseline="0" dirty="0"/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Bornmann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Hans-Dieter D. Multiple publication on a single research study: does it pay? The influence of number of research articles on total citation counts in biomedicine.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 2007;58:1100-7.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См. также комментарии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https://www.facebook.com/groups/1659678594292162/permalink/2277224329204249/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costs and personal consequences of research misconduct resulting in retracted publications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https://elifesciences.org/articles/02956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45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</a:t>
            </a:r>
            <a:r>
              <a:rPr lang="ru-RU" baseline="0" dirty="0"/>
              <a:t> </a:t>
            </a:r>
            <a:r>
              <a:rPr lang="en-US" dirty="0" err="1"/>
              <a:t>Roig</a:t>
            </a:r>
            <a:r>
              <a:rPr lang="ru-RU" dirty="0"/>
              <a:t> </a:t>
            </a:r>
            <a:r>
              <a:rPr lang="en-US" dirty="0"/>
              <a:t>M</a:t>
            </a:r>
            <a:r>
              <a:rPr lang="ru-RU" dirty="0"/>
              <a:t>.</a:t>
            </a:r>
            <a:r>
              <a:rPr lang="ru-RU" baseline="0" dirty="0"/>
              <a:t> </a:t>
            </a:r>
            <a:r>
              <a:rPr lang="en-US" dirty="0"/>
              <a:t>Avoiding plagiarism, self-plagiarism, and other questionable</a:t>
            </a:r>
            <a:r>
              <a:rPr lang="ru-RU" dirty="0"/>
              <a:t> </a:t>
            </a:r>
            <a:r>
              <a:rPr lang="en-US" dirty="0"/>
              <a:t>writing practices: A guide to ethical writing</a:t>
            </a:r>
            <a:r>
              <a:rPr lang="ru-RU" dirty="0"/>
              <a:t> (</a:t>
            </a:r>
            <a:r>
              <a:rPr lang="en-US" dirty="0"/>
              <a:t>second revision, 2015</a:t>
            </a:r>
            <a:r>
              <a:rPr lang="ru-RU" dirty="0"/>
              <a:t>). </a:t>
            </a:r>
            <a:r>
              <a:rPr lang="en-US" dirty="0"/>
              <a:t>https://o</a:t>
            </a:r>
          </a:p>
          <a:p>
            <a:r>
              <a:rPr lang="en-US" dirty="0"/>
              <a:t>ri.hhs.gov/sites/default/files/plagiarism.pdf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</a:t>
            </a:r>
            <a:r>
              <a:rPr lang="ru-RU" baseline="0" dirty="0"/>
              <a:t> </a:t>
            </a:r>
            <a:r>
              <a:rPr lang="en-US" dirty="0"/>
              <a:t>«may have robbed other authors of the opportunity to publish their worthwhile original work»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journal referees often must volunteer their valuable time to review others’ work in the service of science and scholarship»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«</a:t>
            </a:r>
            <a:r>
              <a:rPr lang="en-US" dirty="0"/>
              <a:t>places undue time and limited resource constraints on the editorial and peer review system»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result in readers being misled as to the true nature of a given phenomenon or process»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can distort the conclusions of literature reviews» </a:t>
            </a:r>
            <a:r>
              <a:rPr lang="ru-RU" dirty="0"/>
              <a:t>[2</a:t>
            </a:r>
            <a:r>
              <a:rPr lang="en-US" dirty="0"/>
              <a:t>, 3]</a:t>
            </a:r>
            <a:br>
              <a:rPr lang="ru-RU" dirty="0"/>
            </a:br>
            <a:r>
              <a:rPr lang="ru-RU" dirty="0"/>
              <a:t>- </a:t>
            </a:r>
            <a:r>
              <a:rPr lang="en-US" dirty="0"/>
              <a:t>can result in wrong health policy recommendations that could place the public at risk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2.</a:t>
            </a:r>
            <a:r>
              <a:rPr lang="ru-RU" baseline="0" dirty="0"/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Bornmann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Hans-Dieter D. Multiple publication on a single research study: does it pay? The influence of number of research articles on total citation counts in biomedicine.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 2007;58:1100-7.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См. также комментарии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https://www.facebook.com/groups/1659678594292162/permalink/2277224329204249/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costs and personal consequences of research misconduct resulting in retracted publications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https://elifesciences.org/articles/02956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45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</a:t>
            </a:r>
            <a:r>
              <a:rPr lang="ru-RU" baseline="0" dirty="0"/>
              <a:t> </a:t>
            </a:r>
            <a:r>
              <a:rPr lang="en-US" dirty="0" err="1"/>
              <a:t>Roig</a:t>
            </a:r>
            <a:r>
              <a:rPr lang="ru-RU" dirty="0"/>
              <a:t> </a:t>
            </a:r>
            <a:r>
              <a:rPr lang="en-US" dirty="0"/>
              <a:t>M</a:t>
            </a:r>
            <a:r>
              <a:rPr lang="ru-RU" dirty="0"/>
              <a:t>.</a:t>
            </a:r>
            <a:r>
              <a:rPr lang="ru-RU" baseline="0" dirty="0"/>
              <a:t> </a:t>
            </a:r>
            <a:r>
              <a:rPr lang="en-US" dirty="0"/>
              <a:t>Avoiding plagiarism, self-plagiarism, and other questionable</a:t>
            </a:r>
            <a:r>
              <a:rPr lang="ru-RU" dirty="0"/>
              <a:t> </a:t>
            </a:r>
            <a:r>
              <a:rPr lang="en-US" dirty="0"/>
              <a:t>writing practices: A guide to ethical writing</a:t>
            </a:r>
            <a:r>
              <a:rPr lang="ru-RU" dirty="0"/>
              <a:t> (</a:t>
            </a:r>
            <a:r>
              <a:rPr lang="en-US" dirty="0"/>
              <a:t>second revision, 2015</a:t>
            </a:r>
            <a:r>
              <a:rPr lang="ru-RU" dirty="0"/>
              <a:t>). </a:t>
            </a:r>
            <a:r>
              <a:rPr lang="en-US" dirty="0"/>
              <a:t>https://o</a:t>
            </a:r>
          </a:p>
          <a:p>
            <a:r>
              <a:rPr lang="en-US" dirty="0"/>
              <a:t>ri.hhs.gov/sites/default/files/plagiarism.pdf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</a:t>
            </a:r>
            <a:r>
              <a:rPr lang="ru-RU" baseline="0" dirty="0"/>
              <a:t> </a:t>
            </a:r>
            <a:r>
              <a:rPr lang="en-US" dirty="0"/>
              <a:t>«may have robbed other authors of the opportunity to publish their worthwhile original work»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journal referees often must volunteer their valuable time to review others’ work in the service of science and scholarship»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«</a:t>
            </a:r>
            <a:r>
              <a:rPr lang="en-US" dirty="0"/>
              <a:t>places undue time and limited resource constraints on the editorial and peer review system»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result in readers being misled as to the true nature of a given phenomenon or process»</a:t>
            </a:r>
            <a:br>
              <a:rPr lang="ru-RU" dirty="0"/>
            </a:br>
            <a:r>
              <a:rPr lang="ru-RU" dirty="0"/>
              <a:t>- «</a:t>
            </a:r>
            <a:r>
              <a:rPr lang="en-US" dirty="0"/>
              <a:t>can distort the conclusions of literature reviews» </a:t>
            </a:r>
            <a:r>
              <a:rPr lang="ru-RU" dirty="0"/>
              <a:t>[2</a:t>
            </a:r>
            <a:r>
              <a:rPr lang="en-US" dirty="0"/>
              <a:t>, 3]</a:t>
            </a:r>
            <a:br>
              <a:rPr lang="ru-RU" dirty="0"/>
            </a:br>
            <a:r>
              <a:rPr lang="ru-RU" dirty="0"/>
              <a:t>- </a:t>
            </a:r>
            <a:r>
              <a:rPr lang="en-US" dirty="0"/>
              <a:t>can result in wrong health policy recommendations that could place the public at risk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2.</a:t>
            </a:r>
            <a:r>
              <a:rPr lang="ru-RU" baseline="0" dirty="0"/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Bornmann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Hans-Dieter D. Multiple publication on a single research study: does it pay? The influence of number of research articles on total citation counts in biomedicine.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 2007;58:1100-7.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См. также комментарии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https://www.facebook.com/groups/1659678594292162/permalink/2277224329204249/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costs and personal consequences of research misconduct resulting in retracted publications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https://elifesciences.org/articles/02956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45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Daniele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Fanelli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David Moher. What difference do retractions make? An estimate of the epistemic impact of retractions on recent meta-analyses.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bioRxiv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734137; doi: https://doi.org/10.1101/734137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2.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Choi, W.-S., Song, S.-W.,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S.-M., Kim, C.-M., Lee, J.-B, Chang, W.-J., &amp; Kim, S.-H. (2014). Duplicate publication of articles used in meta-analysis in Korea.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SpringerPlus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3, 182, 1-6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Tramer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R., Reynolds, D. J., Moore, R. A., &amp; McQuay, H. J. (1997). Impact of covert duplicate publication on meta-analysis: a case study. British Medical Journal, 315(7109), 635–640.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Подробнее на </a:t>
            </a:r>
            <a:r>
              <a:rPr lang="en-US" dirty="0"/>
              <a:t>https://www.facebook.com/groups/1659678594292162/permalink/2381921232067891/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</a:t>
            </a:r>
            <a:r>
              <a:rPr lang="en-US" baseline="0" dirty="0"/>
              <a:t> </a:t>
            </a:r>
            <a:r>
              <a:rPr lang="en-US" baseline="0" dirty="0" err="1"/>
              <a:t>Kuti</a:t>
            </a:r>
            <a:r>
              <a:rPr lang="en-US" baseline="0" dirty="0"/>
              <a:t> EL. Response to "Duplicate patient data in a meta-analysis; A threat to validity". J </a:t>
            </a:r>
            <a:r>
              <a:rPr lang="en-US" baseline="0" dirty="0" err="1"/>
              <a:t>Crit</a:t>
            </a:r>
            <a:r>
              <a:rPr lang="en-US" baseline="0" dirty="0"/>
              <a:t> Care. 2009 Mar;24(1):158. doi: 10.1016/j.jcrc.2008.12.011.</a:t>
            </a:r>
            <a:endParaRPr lang="ru-RU" baseline="0" dirty="0"/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Elm E,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Poglia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Tramèr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MR. Different Patterns of Duplicate Publication: An Analysis of Articles Used in Systematic Reviews.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2004;291(8):974–980. doi:10.1001/jama.291.8.974</a:t>
            </a:r>
            <a:endParaRPr lang="en-US" baseline="0" dirty="0"/>
          </a:p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99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Субъект – человек</a:t>
            </a:r>
            <a:r>
              <a:rPr lang="ru-RU" baseline="0" dirty="0"/>
              <a:t> как</a:t>
            </a:r>
            <a:r>
              <a:rPr lang="ru-RU" dirty="0"/>
              <a:t> носитель каких-то свойств (Большой толковый словарь).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21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Zhang Y.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X. (2012)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survey on the use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CrossCheck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detecting plagiarism in journal articles. Learned Publishing, 25: 292-307. doi: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10.1087/20120408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26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Zhang Y.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X. (2012)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survey on the use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CrossCheck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detecting plagiarism in journal articles. Learned Publishing, 25: 292-307. doi: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10.1087/20120408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26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 плагиате в диссертациях на соискание ученой степени.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2-е изд.,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перераб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 доп. М.: МИИ, 2015, 192 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97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COPE Retraction guidelines 2019. DOI: https://doi.org/10.24318/cope.2019.1.4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91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Источники:</a:t>
            </a:r>
          </a:p>
          <a:p>
            <a:r>
              <a:rPr lang="en-US" dirty="0"/>
              <a:t>https://integrity.mit.edu/handbook/academic-writing/avoiding-plagiarism-quoting</a:t>
            </a:r>
            <a:endParaRPr lang="ru-RU" dirty="0"/>
          </a:p>
          <a:p>
            <a:r>
              <a:rPr lang="en-US" dirty="0"/>
              <a:t>https://vwcceng111.pressbooks.com/chapter/chapter-7-how-and-why-to-cite/#whenshouldiquote</a:t>
            </a:r>
            <a:endParaRPr lang="ru-RU" dirty="0"/>
          </a:p>
          <a:p>
            <a:r>
              <a:rPr lang="en-US" dirty="0"/>
              <a:t>https://www.montgomerycollege.edu/_documents/academics/support/learning-centers/writing-reading-learning-ctr-rockville/student-resources-tech/direct-quotes.pdf</a:t>
            </a:r>
            <a:endParaRPr lang="ru-RU" dirty="0"/>
          </a:p>
          <a:p>
            <a:r>
              <a:rPr lang="en-US" dirty="0"/>
              <a:t>http://advice.writing.utoronto.ca/using-sources/quotations/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72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Avoiding Plagiarism, Self-plagiarism, and Other Questionable Writing Practices: A Guide to Ethical Writing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https://ori.hhs.gov/avoiding-plagiarism-self-plagiarism-and-other-questionable-writing-practices-guide-ethical-writing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6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Integrity at MIT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Handbook for Students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Avoiding Plagiarism – Paraphrasing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https://integrity.mit.edu/handbook/academic-writing/avoiding-plagiarism-paraphrasing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"Taking portions of text from one or more sources, crediting the author/s, but only making ‘cosmetic’ changes to the borrowed material, such as changing one or two words, simply rearranging the order, voice (i.e., active vs. passive) and/or tense of the sentences is NOT paraphrasing.«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06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Integrity at MIT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Handbook for Students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Avoiding Plagiarism – Paraphrasing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https://integrity.mit.edu/handbook/academic-writing/avoiding-plagiarism-paraphrasing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06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https://vsp.spr-journal.ru/jour/article/view/1785/711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4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F45AF-C4BE-48D8-904B-74725276269F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03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3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Концепция.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связанных между собой и вытекающих один из другого взглядов на то или иное явление.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Добросовестный.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Честно, старательно выполняющий свои обязанности, обязательства (о человеке). См. 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точный,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хороший,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честный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0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0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0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</a:t>
            </a:r>
            <a:r>
              <a:rPr lang="en-US" baseline="0" dirty="0"/>
              <a:t>: </a:t>
            </a:r>
            <a:r>
              <a:rPr lang="ru-RU" dirty="0"/>
              <a:t>+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misappropriation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“unlawful presentation of another person’s result, idea, plan, observation or data as one’s own research. ...The tradition in Finland has been to maintain a more comprehensive and analytical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categorisation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hence misappropriation is separated from plagiarism and is considered to be a distinct category”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https://www.tenk.fi/en/rcr-violations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 см. здесь: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https://www.facebook.com/groups/1659678594292162/permalink/2199051880354828/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0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Stone R. Court test for plagiarism detector?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1991;254:1448.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Schrader ES. Perils and pitfalls of plagiarism and how to avoid them [editorial].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AORN J.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1980;31:981-982.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Julliard K. Perceptions of plagiarism in the use of other authors’ language.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</a:t>
            </a:r>
            <a:r>
              <a:rPr lang="ru-RU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1994;26:356-360.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Higgins, J.R., Lin, F. &amp; Evans, J.P. Plagiarism in submitted manuscripts: incidence, characteristics and optimization of screening—case study in a major specialty medical journal.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Peer Rev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(2016). https://doi.org/10.1186/s41073-016-0021-8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UGC Notification on University Grants Commission (Promotion of Academic Integrity and Prevention of Plagiarism in Higher Educational Institutions) Regulations.</a:t>
            </a:r>
            <a:r>
              <a:rPr lang="en-US" baseline="0" dirty="0"/>
              <a:t> </a:t>
            </a:r>
            <a:r>
              <a:rPr lang="en-US" dirty="0"/>
              <a:t>New Delhi, the 23rd July, 2018.</a:t>
            </a:r>
            <a:r>
              <a:rPr lang="en-US" baseline="0" dirty="0"/>
              <a:t> https://www.ugc.ac.in/pdfnews/7771545_academic-integrity-Regulation2018.pdf</a:t>
            </a:r>
          </a:p>
          <a:p>
            <a:r>
              <a:rPr lang="en-US" baseline="0" dirty="0"/>
              <a:t>6.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Rohwer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A, Wager E, Young 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Plagiarism in research: a survey of African medical journals.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 Open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e024777. doi: 10.1136/bmjopen-2018-024777</a:t>
            </a:r>
          </a:p>
          <a:p>
            <a:pPr marL="0" marR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Citron, D. T., &amp;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Ginsparg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(2014). Patterns of text reuse in a scientific corpus.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201415135. doi:10.1073/pnas.1415135111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5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Rohwer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A, Wager E, Young 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Plagiarism in research: a survey of African medical journals.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 Open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e024777. doi: 10.1136/bmjopen-2018-024777</a:t>
            </a:r>
          </a:p>
          <a:p>
            <a:pPr marL="228600" marR="0" indent="-22860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Higgins JR, Lin FC, Evans JP. Plagiarism in submitted manuscripts: incidence, characteristics and optimization of screening-case study in a major specialty medical journal.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Peer Rev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2016;1:13. Published 2016 Oct 10. doi:10.1186/s41073-016-0021-8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0BBE-4F14-478B-B4C4-02D83665CE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9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3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9"/>
            <a:ext cx="7772400" cy="112514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1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1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100" b="1"/>
            </a:lvl2pPr>
            <a:lvl3pPr marL="914357" indent="0">
              <a:buNone/>
              <a:defRPr sz="1700" b="1"/>
            </a:lvl3pPr>
            <a:lvl4pPr marL="1371537" indent="0">
              <a:buNone/>
              <a:defRPr sz="1600" b="1"/>
            </a:lvl4pPr>
            <a:lvl5pPr marL="1828716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2" indent="0">
              <a:buNone/>
              <a:defRPr sz="1600" b="1"/>
            </a:lvl7pPr>
            <a:lvl8pPr marL="3200251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4"/>
            <a:ext cx="4040188" cy="2963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7"/>
            <a:ext cx="4041775" cy="479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100" b="1"/>
            </a:lvl2pPr>
            <a:lvl3pPr marL="914357" indent="0">
              <a:buNone/>
              <a:defRPr sz="1700" b="1"/>
            </a:lvl3pPr>
            <a:lvl4pPr marL="1371537" indent="0">
              <a:buNone/>
              <a:defRPr sz="1600" b="1"/>
            </a:lvl4pPr>
            <a:lvl5pPr marL="1828716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2" indent="0">
              <a:buNone/>
              <a:defRPr sz="1600" b="1"/>
            </a:lvl7pPr>
            <a:lvl8pPr marL="3200251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4"/>
            <a:ext cx="4041775" cy="2963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4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6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9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4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7" indent="0">
              <a:buNone/>
              <a:defRPr sz="1000"/>
            </a:lvl3pPr>
            <a:lvl4pPr marL="1371537" indent="0">
              <a:buNone/>
              <a:defRPr sz="900"/>
            </a:lvl4pPr>
            <a:lvl5pPr marL="1828716" indent="0">
              <a:buNone/>
              <a:defRPr sz="900"/>
            </a:lvl5pPr>
            <a:lvl6pPr marL="2285894" indent="0">
              <a:buNone/>
              <a:defRPr sz="900"/>
            </a:lvl6pPr>
            <a:lvl7pPr marL="2743072" indent="0">
              <a:buNone/>
              <a:defRPr sz="900"/>
            </a:lvl7pPr>
            <a:lvl8pPr marL="3200251" indent="0">
              <a:buNone/>
              <a:defRPr sz="900"/>
            </a:lvl8pPr>
            <a:lvl9pPr marL="3657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8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3600456"/>
            <a:ext cx="5486400" cy="4250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459579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57178" indent="0">
              <a:buNone/>
              <a:defRPr sz="2800"/>
            </a:lvl2pPr>
            <a:lvl3pPr marL="914357" indent="0">
              <a:buNone/>
              <a:defRPr sz="2400"/>
            </a:lvl3pPr>
            <a:lvl4pPr marL="1371537" indent="0">
              <a:buNone/>
              <a:defRPr sz="2100"/>
            </a:lvl4pPr>
            <a:lvl5pPr marL="1828716" indent="0">
              <a:buNone/>
              <a:defRPr sz="2100"/>
            </a:lvl5pPr>
            <a:lvl6pPr marL="2285894" indent="0">
              <a:buNone/>
              <a:defRPr sz="2100"/>
            </a:lvl6pPr>
            <a:lvl7pPr marL="2743072" indent="0">
              <a:buNone/>
              <a:defRPr sz="2100"/>
            </a:lvl7pPr>
            <a:lvl8pPr marL="3200251" indent="0">
              <a:buNone/>
              <a:defRPr sz="2100"/>
            </a:lvl8pPr>
            <a:lvl9pPr marL="3657430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7" indent="0">
              <a:buNone/>
              <a:defRPr sz="1000"/>
            </a:lvl3pPr>
            <a:lvl4pPr marL="1371537" indent="0">
              <a:buNone/>
              <a:defRPr sz="900"/>
            </a:lvl4pPr>
            <a:lvl5pPr marL="1828716" indent="0">
              <a:buNone/>
              <a:defRPr sz="900"/>
            </a:lvl5pPr>
            <a:lvl6pPr marL="2285894" indent="0">
              <a:buNone/>
              <a:defRPr sz="900"/>
            </a:lvl6pPr>
            <a:lvl7pPr marL="2743072" indent="0">
              <a:buNone/>
              <a:defRPr sz="900"/>
            </a:lvl7pPr>
            <a:lvl8pPr marL="3200251" indent="0">
              <a:buNone/>
              <a:defRPr sz="900"/>
            </a:lvl8pPr>
            <a:lvl9pPr marL="3657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8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6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38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CCF4-5750-4D65-9EB9-1CB8358ED9B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1"/>
            <a:ext cx="2895600" cy="2738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38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23DB2-9F5E-497A-BDCC-E8771527D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7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5" indent="-285737" algn="l" defTabSz="9143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8" indent="-228590" algn="l" defTabSz="914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5" indent="-228590" algn="l" defTabSz="9143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4" indent="-228590" algn="l" defTabSz="914357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4" indent="-228590" algn="l" defTabSz="914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90" algn="l" defTabSz="914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90" algn="l" defTabSz="914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90" algn="l" defTabSz="914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7" algn="l" defTabSz="914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7" algn="l" defTabSz="914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6" algn="l" defTabSz="914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2" algn="l" defTabSz="914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1" algn="l" defTabSz="914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3222104" y="-2594570"/>
            <a:ext cx="2699792" cy="914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91630"/>
            <a:ext cx="8784976" cy="110251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НАДЛЕЖАЩАЯ ПУБЛИКАЦИОННАЯ ПРАКТИКА</a:t>
            </a:r>
            <a:br>
              <a:rPr lang="ru-RU" sz="36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ЗАИМСТВОВАНИЯ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71600" y="3507854"/>
            <a:ext cx="7416824" cy="72008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0" indent="0" algn="ctr" defTabSz="9143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7" indent="0" algn="ctr" defTabSz="9143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7" indent="0" algn="ctr" defTabSz="9143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16" indent="0" algn="ctr" defTabSz="9143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94" indent="0" algn="ctr" defTabSz="9143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72" indent="0" algn="ctr" defTabSz="9143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51" indent="0" algn="ctr" defTabSz="9143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30" indent="0" algn="ctr" defTabSz="91435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САЙГИТОВ РУСЛАН ТЕМИРСУЛТАНОВИЧ</a:t>
            </a:r>
            <a:endParaRPr lang="en-US" sz="1700" b="1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7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SCI-PUB</a:t>
            </a:r>
            <a:endParaRPr lang="en-US" sz="17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0839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16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Школа </a:t>
            </a:r>
            <a:r>
              <a:rPr lang="ru-RU" sz="16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научного редактора</a:t>
            </a:r>
            <a:endParaRPr lang="ru-RU" sz="16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Казань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  <a:endParaRPr lang="en-US" sz="16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5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707904" y="1929335"/>
            <a:ext cx="1728192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Заимствование или плагиат: терминологические трудности?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33609" y="177966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Заимствование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1929335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Плагиат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3117467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Цитирование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4208" y="1347614"/>
            <a:ext cx="23042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Юридический термин</a:t>
            </a:r>
          </a:p>
          <a:p>
            <a:pPr algn="ctr"/>
            <a:r>
              <a:rPr lang="ru-RU" dirty="0"/>
              <a:t>(УК РФ, ст. 146, ч. 1)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083918"/>
            <a:ext cx="2448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Неоднозначный смысл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548080"/>
            <a:ext cx="2520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Большой толковый словарь</a:t>
            </a:r>
            <a:r>
              <a:rPr lang="ru-RU" dirty="0"/>
              <a:t>: «То, что перенято, взято, почерпнуто откуда-л.»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4371950"/>
            <a:ext cx="3888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citing</a:t>
            </a:r>
            <a:r>
              <a:rPr lang="en-US" dirty="0"/>
              <a:t> – </a:t>
            </a:r>
            <a:r>
              <a:rPr lang="ru-RU" dirty="0"/>
              <a:t>указание ссылки на источник</a:t>
            </a:r>
            <a:endParaRPr lang="en-US" dirty="0"/>
          </a:p>
          <a:p>
            <a:r>
              <a:rPr lang="en-US" i="1" dirty="0"/>
              <a:t>quoting</a:t>
            </a:r>
            <a:r>
              <a:rPr lang="ru-RU" dirty="0"/>
              <a:t> – кавычить или подобное</a:t>
            </a:r>
          </a:p>
        </p:txBody>
      </p:sp>
      <p:cxnSp>
        <p:nvCxnSpPr>
          <p:cNvPr id="19" name="Соединительная линия уступом 18"/>
          <p:cNvCxnSpPr>
            <a:endCxn id="15" idx="1"/>
          </p:cNvCxnSpPr>
          <p:nvPr/>
        </p:nvCxnSpPr>
        <p:spPr>
          <a:xfrm rot="16200000" flipH="1">
            <a:off x="4922168" y="4453830"/>
            <a:ext cx="307777" cy="1440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5862416">
            <a:off x="1894888" y="2304595"/>
            <a:ext cx="936104" cy="792089"/>
          </a:xfrm>
          <a:prstGeom prst="arc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276612">
            <a:off x="4890351" y="3759546"/>
            <a:ext cx="936104" cy="792089"/>
          </a:xfrm>
          <a:prstGeom prst="arc">
            <a:avLst/>
          </a:pr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5862416">
            <a:off x="6624228" y="1533291"/>
            <a:ext cx="936104" cy="792089"/>
          </a:xfrm>
          <a:prstGeom prst="arc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9441" y="3534198"/>
            <a:ext cx="1850871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Самоцитирование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36296" y="2139702"/>
            <a:ext cx="1656184" cy="5040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Академический плагиат?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36296" y="2674105"/>
            <a:ext cx="1656184" cy="5040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Самоплагиат?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3095" y="1412399"/>
            <a:ext cx="1728192" cy="5584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Правомерное заимствование?</a:t>
            </a:r>
          </a:p>
        </p:txBody>
      </p:sp>
    </p:spTree>
    <p:extLst>
      <p:ext uri="{BB962C8B-B14F-4D97-AF65-F5344CB8AC3E}">
        <p14:creationId xmlns:p14="http://schemas.microsoft.com/office/powerpoint/2010/main" val="387292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b="1" dirty="0"/>
              <a:t>Пишем и говорим правильно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659453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ЗАИМСТВОВАНИЕ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[</a:t>
            </a:r>
            <a:r>
              <a:rPr lang="ru-RU" sz="1800" dirty="0"/>
              <a:t>не</a:t>
            </a:r>
            <a:r>
              <a:rPr lang="en-US" sz="1800" dirty="0"/>
              <a:t>]</a:t>
            </a:r>
            <a:r>
              <a:rPr lang="ru-RU" sz="1800" dirty="0"/>
              <a:t>корректное заимствование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u="sng" dirty="0"/>
              <a:t>[</a:t>
            </a:r>
            <a:r>
              <a:rPr lang="ru-RU" sz="1800" u="sng" dirty="0"/>
              <a:t>не</a:t>
            </a:r>
            <a:r>
              <a:rPr lang="en-US" sz="1800" u="sng" dirty="0"/>
              <a:t>]</a:t>
            </a:r>
            <a:r>
              <a:rPr lang="ru-RU" sz="1800" u="sng" dirty="0"/>
              <a:t>правомерное заимствование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u="sng" dirty="0"/>
              <a:t>плагиат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131590"/>
            <a:ext cx="2160240" cy="3600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ПРАВИЛЬНО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146111"/>
            <a:ext cx="2880320" cy="51334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НЕ ПРАВИЛЬНО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(широкое использование)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165945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strike="dblStrike" dirty="0"/>
              <a:t>Плагиат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Академический плагиат (?)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strike="dblStrike" dirty="0"/>
              <a:t>Самоплагиат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strike="dblStrike" dirty="0"/>
              <a:t>Самоцитирование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3675677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Borrowing, copying, text recycling</a:t>
            </a:r>
            <a:r>
              <a:rPr lang="ru-RU" sz="1400" dirty="0"/>
              <a:t>, </a:t>
            </a:r>
            <a:r>
              <a:rPr lang="en-US" sz="1400" dirty="0"/>
              <a:t>text reuse</a:t>
            </a:r>
            <a:r>
              <a:rPr lang="ru-RU" sz="1400" dirty="0"/>
              <a:t>, </a:t>
            </a:r>
            <a:r>
              <a:rPr lang="en-US" sz="1400" dirty="0"/>
              <a:t>overlap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[in]appropriate or [un]acceptable borrowing practices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u="sng" dirty="0"/>
              <a:t>plagiarism</a:t>
            </a:r>
            <a:endParaRPr lang="ru-RU" sz="1400" u="sng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3147814"/>
            <a:ext cx="2160240" cy="3600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CORRECT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4" y="3162336"/>
            <a:ext cx="2160240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WRONG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367567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strike="dblStrike" dirty="0"/>
              <a:t>Plagiarism</a:t>
            </a:r>
            <a:endParaRPr lang="ru-RU" sz="1400" strike="dblStrik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strike="dblStrike" dirty="0"/>
              <a:t>Self-plagiarism</a:t>
            </a:r>
            <a:endParaRPr lang="ru-RU" sz="1400" strike="dblStrike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131840" y="2532594"/>
            <a:ext cx="216024" cy="183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1763688" y="2687906"/>
            <a:ext cx="1512168" cy="243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347864" y="2809848"/>
            <a:ext cx="1872208" cy="5539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должно быть правовое основание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763688" y="3428294"/>
            <a:ext cx="1584176" cy="871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84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995686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914357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u="sng" dirty="0">
                <a:solidFill>
                  <a:schemeClr val="accent4"/>
                </a:solidFill>
              </a:rPr>
              <a:t>ЗАИМСТВОВАНИЕ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434666"/>
            <a:ext cx="318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«Сколько вешать в граммах?» </a:t>
            </a:r>
            <a:endParaRPr lang="ru-RU" dirty="0"/>
          </a:p>
        </p:txBody>
      </p:sp>
      <p:sp>
        <p:nvSpPr>
          <p:cNvPr id="6" name="Дуга 5"/>
          <p:cNvSpPr/>
          <p:nvPr/>
        </p:nvSpPr>
        <p:spPr>
          <a:xfrm rot="21441604">
            <a:off x="3577056" y="2657200"/>
            <a:ext cx="597146" cy="585530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&quot;Сколько в граммах?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2750" r="20921" b="4601"/>
          <a:stretch/>
        </p:blipFill>
        <p:spPr bwMode="auto">
          <a:xfrm>
            <a:off x="4026642" y="3055291"/>
            <a:ext cx="1465530" cy="13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40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6"/>
            <a:ext cx="8507288" cy="8572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Примеры недопустимого объема заимствований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507288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В исследованиях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&gt;</a:t>
            </a:r>
            <a:r>
              <a:rPr lang="ru-RU" sz="1800" dirty="0"/>
              <a:t>30 букв </a:t>
            </a:r>
            <a:r>
              <a:rPr lang="en-US" sz="1800" dirty="0"/>
              <a:t>[</a:t>
            </a:r>
            <a:r>
              <a:rPr lang="ru-RU" sz="1800" dirty="0"/>
              <a:t>1</a:t>
            </a:r>
            <a:r>
              <a:rPr lang="en-US" sz="1800" dirty="0"/>
              <a:t>].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/>
              <a:t>более</a:t>
            </a:r>
            <a:r>
              <a:rPr lang="en-US" sz="1800" dirty="0"/>
              <a:t> 7-10 [</a:t>
            </a:r>
            <a:r>
              <a:rPr lang="ru-RU" sz="1800" dirty="0"/>
              <a:t>2</a:t>
            </a:r>
            <a:r>
              <a:rPr lang="en-US" sz="1800" dirty="0"/>
              <a:t>] </a:t>
            </a:r>
            <a:r>
              <a:rPr lang="ru-RU" sz="1800" dirty="0"/>
              <a:t>или ≤</a:t>
            </a:r>
            <a:r>
              <a:rPr lang="en-US" sz="1800" dirty="0"/>
              <a:t>48</a:t>
            </a:r>
            <a:r>
              <a:rPr lang="ru-RU" sz="1800" dirty="0"/>
              <a:t> </a:t>
            </a:r>
            <a:r>
              <a:rPr lang="en-US" sz="1800" dirty="0"/>
              <a:t>[</a:t>
            </a:r>
            <a:r>
              <a:rPr lang="ru-RU" sz="1800" dirty="0"/>
              <a:t>3</a:t>
            </a:r>
            <a:r>
              <a:rPr lang="en-US" sz="1800" dirty="0"/>
              <a:t>] </a:t>
            </a:r>
            <a:r>
              <a:rPr lang="ru-RU" sz="1800" dirty="0"/>
              <a:t>слов</a:t>
            </a:r>
            <a:r>
              <a:rPr lang="en-US" sz="1800" dirty="0"/>
              <a:t>.</a:t>
            </a:r>
            <a:endParaRPr lang="ru-RU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≥80% </a:t>
            </a:r>
            <a:r>
              <a:rPr lang="ru-RU" sz="1800" dirty="0"/>
              <a:t>слов в предложении или </a:t>
            </a:r>
            <a:r>
              <a:rPr lang="en-US" sz="1800" dirty="0"/>
              <a:t>≥80% </a:t>
            </a:r>
            <a:r>
              <a:rPr lang="ru-RU" sz="1800" dirty="0"/>
              <a:t>слов в каждом абзаце </a:t>
            </a:r>
            <a:r>
              <a:rPr lang="en-US" sz="1800" dirty="0"/>
              <a:t>[4].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≥</a:t>
            </a:r>
            <a:r>
              <a:rPr lang="ru-RU" sz="1800" dirty="0"/>
              <a:t>3 предложений </a:t>
            </a:r>
            <a:r>
              <a:rPr lang="en-US" sz="1800" dirty="0"/>
              <a:t>[6].</a:t>
            </a:r>
            <a:endParaRPr lang="ru-RU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≥35 </a:t>
            </a:r>
            <a:r>
              <a:rPr lang="ru-RU" sz="1800" dirty="0"/>
              <a:t>предложений </a:t>
            </a:r>
            <a:r>
              <a:rPr lang="en-US" sz="1800" dirty="0"/>
              <a:t>[7].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Практика научных журналов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/>
              <a:t>без разрешения правообладателя</a:t>
            </a:r>
            <a:r>
              <a:rPr lang="en-US" sz="1800" dirty="0"/>
              <a:t> &gt;500</a:t>
            </a:r>
            <a:r>
              <a:rPr lang="ru-RU" sz="1800" dirty="0"/>
              <a:t> слов </a:t>
            </a:r>
            <a:r>
              <a:rPr lang="en-US" sz="1800" dirty="0"/>
              <a:t>[</a:t>
            </a:r>
            <a:r>
              <a:rPr lang="ru-RU" sz="1800" dirty="0"/>
              <a:t>2</a:t>
            </a:r>
            <a:r>
              <a:rPr lang="en-US" sz="1800" dirty="0"/>
              <a:t>].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Правило регулятора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UGC rules (</a:t>
            </a:r>
            <a:r>
              <a:rPr lang="ru-RU" sz="1800" dirty="0"/>
              <a:t>Индия</a:t>
            </a:r>
            <a:r>
              <a:rPr lang="en-US" sz="1800" dirty="0"/>
              <a:t>)</a:t>
            </a:r>
            <a:r>
              <a:rPr lang="ru-RU" sz="1800" dirty="0"/>
              <a:t>: </a:t>
            </a:r>
            <a:r>
              <a:rPr lang="en-US" sz="1800" dirty="0"/>
              <a:t>≥14 </a:t>
            </a:r>
            <a:r>
              <a:rPr lang="ru-RU" sz="1800" dirty="0"/>
              <a:t>последовательно расположенных слов </a:t>
            </a:r>
            <a:r>
              <a:rPr lang="en-US" sz="1800" dirty="0"/>
              <a:t>[5].</a:t>
            </a:r>
            <a:endParaRPr lang="ru-RU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Plagiarism detection tools</a:t>
            </a:r>
            <a:endParaRPr lang="ru-RU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iThenticate, </a:t>
            </a:r>
            <a:r>
              <a:rPr lang="ru-RU" sz="1800" dirty="0"/>
              <a:t>Антиплагиат – 4-6 слов</a:t>
            </a:r>
          </a:p>
        </p:txBody>
      </p:sp>
    </p:spTree>
    <p:extLst>
      <p:ext uri="{BB962C8B-B14F-4D97-AF65-F5344CB8AC3E}">
        <p14:creationId xmlns:p14="http://schemas.microsoft.com/office/powerpoint/2010/main" val="185101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Диагностическая ценность коммерческих продуктов, предназначенных для выявления заимствований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398896"/>
              </p:ext>
            </p:extLst>
          </p:nvPr>
        </p:nvGraphicFramePr>
        <p:xfrm>
          <a:off x="1115616" y="1491630"/>
          <a:ext cx="6912768" cy="2362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9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ПРОДУКТ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Sp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922">
                <a:tc>
                  <a:txBody>
                    <a:bodyPr/>
                    <a:lstStyle/>
                    <a:p>
                      <a:pPr marL="0" marR="0" indent="0" algn="l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Turnitin</a:t>
                      </a:r>
                      <a:endParaRPr lang="ru-RU" sz="1800" dirty="0"/>
                    </a:p>
                    <a:p>
                      <a:pPr marL="0" marR="0" indent="0" algn="l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495</a:t>
                      </a:r>
                      <a:r>
                        <a:rPr lang="ru-RU" sz="1800" dirty="0"/>
                        <a:t> статей (100 журналов)</a:t>
                      </a:r>
                      <a:r>
                        <a:rPr lang="en-US" sz="1800" dirty="0"/>
                        <a:t> [1]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922">
                <a:tc>
                  <a:txBody>
                    <a:bodyPr/>
                    <a:lstStyle/>
                    <a:p>
                      <a:pPr marL="0" marR="0" indent="0" algn="l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iThenticate</a:t>
                      </a:r>
                      <a:endParaRPr lang="ru-RU" sz="1800" b="1" dirty="0"/>
                    </a:p>
                    <a:p>
                      <a:pPr marL="0" marR="0" indent="0" algn="l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399</a:t>
                      </a:r>
                      <a:r>
                        <a:rPr lang="ru-RU" sz="1800" b="1" dirty="0"/>
                        <a:t> статей (</a:t>
                      </a:r>
                      <a:r>
                        <a:rPr lang="en-US" sz="1800" b="1" dirty="0"/>
                        <a:t>1 </a:t>
                      </a:r>
                      <a:r>
                        <a:rPr lang="ru-RU" sz="1800" b="1" dirty="0"/>
                        <a:t>журнал)</a:t>
                      </a:r>
                      <a:r>
                        <a:rPr lang="en-US" sz="1800" b="1" dirty="0"/>
                        <a:t> [2]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0,85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0,81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922">
                <a:tc>
                  <a:txBody>
                    <a:bodyPr/>
                    <a:lstStyle/>
                    <a:p>
                      <a:r>
                        <a:rPr lang="ru-RU" sz="1800" dirty="0"/>
                        <a:t>Антиплагиат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390694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Примечание</a:t>
            </a:r>
            <a:r>
              <a:rPr lang="ru-RU" sz="1200" dirty="0"/>
              <a:t>. Пороговое значение для </a:t>
            </a:r>
            <a:r>
              <a:rPr lang="en-US" sz="1200" dirty="0"/>
              <a:t>overall similarity index 15%</a:t>
            </a:r>
            <a:r>
              <a:rPr lang="ru-RU" sz="1200" dirty="0"/>
              <a:t>. </a:t>
            </a:r>
            <a:r>
              <a:rPr lang="en-US" sz="1200" b="1" dirty="0"/>
              <a:t>Se</a:t>
            </a:r>
            <a:r>
              <a:rPr lang="en-US" sz="1200" dirty="0"/>
              <a:t> </a:t>
            </a:r>
            <a:r>
              <a:rPr lang="ru-RU" sz="1200" dirty="0"/>
              <a:t>(</a:t>
            </a:r>
            <a:r>
              <a:rPr lang="en-US" sz="1200" dirty="0"/>
              <a:t>specificity</a:t>
            </a:r>
            <a:r>
              <a:rPr lang="ru-RU" sz="1200" dirty="0"/>
              <a:t>, </a:t>
            </a:r>
            <a:r>
              <a:rPr lang="en-US" sz="1200" dirty="0"/>
              <a:t>true positive rate</a:t>
            </a:r>
            <a:r>
              <a:rPr lang="ru-RU" sz="1200" dirty="0"/>
              <a:t>) </a:t>
            </a:r>
            <a:r>
              <a:rPr lang="en-US" sz="1200" dirty="0"/>
              <a:t>– </a:t>
            </a:r>
            <a:r>
              <a:rPr lang="ru-RU" sz="1200" dirty="0"/>
              <a:t>чувствительность (доля истинно положительных результатов), </a:t>
            </a:r>
            <a:r>
              <a:rPr lang="en-US" sz="1200" b="1" dirty="0" err="1"/>
              <a:t>Sp</a:t>
            </a:r>
            <a:r>
              <a:rPr lang="en-US" sz="1200" dirty="0"/>
              <a:t> </a:t>
            </a:r>
            <a:r>
              <a:rPr lang="ru-RU" sz="1200" dirty="0"/>
              <a:t>(</a:t>
            </a:r>
            <a:r>
              <a:rPr lang="en-US" sz="1200" dirty="0"/>
              <a:t>specificity</a:t>
            </a:r>
            <a:r>
              <a:rPr lang="ru-RU" sz="1200" dirty="0"/>
              <a:t>,</a:t>
            </a:r>
            <a:r>
              <a:rPr lang="en-US" sz="1200" dirty="0"/>
              <a:t> true negative rate</a:t>
            </a:r>
            <a:r>
              <a:rPr lang="ru-RU" sz="1200" dirty="0"/>
              <a:t>) </a:t>
            </a:r>
            <a:r>
              <a:rPr lang="en-US" sz="1200" dirty="0"/>
              <a:t>– </a:t>
            </a:r>
            <a:r>
              <a:rPr lang="ru-RU" sz="1200" dirty="0"/>
              <a:t>специфичность (доля истинно отрицательных результатов).</a:t>
            </a:r>
            <a:endParaRPr lang="en-US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4083917"/>
            <a:ext cx="2343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05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arn2-1.xx.fbcdn.net/v/t1.15752-0/p280x280/72550989_769302280183959_7502161681074618368_n.jpg?_nc_cat=103&amp;_nc_ohc=ZxEYKW2ZSLAAX95YYwp&amp;_nc_ht=scontent-arn2-1.xx&amp;_nc_tp=6&amp;oh=a110b0c8cbbc731557e8833d5124cdea&amp;oe=5ED1CC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7200800" cy="37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Коммерческие продукты находят заимствования там, где их нет!</a:t>
            </a:r>
          </a:p>
        </p:txBody>
      </p:sp>
      <p:sp>
        <p:nvSpPr>
          <p:cNvPr id="5" name="Выноска 2 4"/>
          <p:cNvSpPr/>
          <p:nvPr/>
        </p:nvSpPr>
        <p:spPr>
          <a:xfrm>
            <a:off x="4642338" y="3723878"/>
            <a:ext cx="4501662" cy="360040"/>
          </a:xfrm>
          <a:prstGeom prst="borderCallout2">
            <a:avLst>
              <a:gd name="adj1" fmla="val 41838"/>
              <a:gd name="adj2" fmla="val -4338"/>
              <a:gd name="adj3" fmla="val 22048"/>
              <a:gd name="adj4" fmla="val -7268"/>
              <a:gd name="adj5" fmla="val -94914"/>
              <a:gd name="adj6" fmla="val -10526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54% </a:t>
            </a:r>
            <a:r>
              <a:rPr lang="ru-RU" sz="1600" b="1" dirty="0"/>
              <a:t>(65/121) – ложноположительный результат</a:t>
            </a:r>
          </a:p>
        </p:txBody>
      </p:sp>
      <p:sp>
        <p:nvSpPr>
          <p:cNvPr id="8" name="Выноска 2 7"/>
          <p:cNvSpPr/>
          <p:nvPr/>
        </p:nvSpPr>
        <p:spPr>
          <a:xfrm>
            <a:off x="427366" y="2031690"/>
            <a:ext cx="4143954" cy="360040"/>
          </a:xfrm>
          <a:prstGeom prst="borderCallout2">
            <a:avLst>
              <a:gd name="adj1" fmla="val 35242"/>
              <a:gd name="adj2" fmla="val 102267"/>
              <a:gd name="adj3" fmla="val 64926"/>
              <a:gd name="adj4" fmla="val 109593"/>
              <a:gd name="adj5" fmla="val 208152"/>
              <a:gd name="adj6" fmla="val 117288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FF00"/>
                </a:solidFill>
              </a:rPr>
              <a:t>15% </a:t>
            </a:r>
            <a:r>
              <a:rPr lang="ru-RU" sz="1600" dirty="0"/>
              <a:t>(10/66)– ложноотрицательный результат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3123923"/>
            <a:ext cx="3096344" cy="23991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2571750"/>
            <a:ext cx="864096" cy="79208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16215" y="4803998"/>
            <a:ext cx="259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Источник</a:t>
            </a:r>
            <a:r>
              <a:rPr lang="ru-RU" sz="1200" dirty="0"/>
              <a:t>: </a:t>
            </a:r>
            <a:r>
              <a:rPr lang="en-US" sz="1200" dirty="0"/>
              <a:t>Higgins JR</a:t>
            </a:r>
            <a:r>
              <a:rPr lang="ru-RU" sz="1200" dirty="0"/>
              <a:t> и </a:t>
            </a:r>
            <a:r>
              <a:rPr lang="ru-RU" sz="1200" dirty="0" err="1"/>
              <a:t>соавт</a:t>
            </a:r>
            <a:r>
              <a:rPr lang="ru-RU" sz="1200" dirty="0"/>
              <a:t>., 2016. </a:t>
            </a:r>
          </a:p>
        </p:txBody>
      </p:sp>
    </p:spTree>
    <p:extLst>
      <p:ext uri="{BB962C8B-B14F-4D97-AF65-F5344CB8AC3E}">
        <p14:creationId xmlns:p14="http://schemas.microsoft.com/office/powerpoint/2010/main" val="229826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ПРИМЕР: ложноположительный результат при проверке в системе «Антиплагиат»</a:t>
            </a:r>
          </a:p>
        </p:txBody>
      </p:sp>
      <p:pic>
        <p:nvPicPr>
          <p:cNvPr id="5122" name="Picture 2" descr="На изображении может находиться: текс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/>
          <a:stretch/>
        </p:blipFill>
        <p:spPr bwMode="auto">
          <a:xfrm>
            <a:off x="107504" y="1692770"/>
            <a:ext cx="897774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458797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Источник</a:t>
            </a:r>
            <a:r>
              <a:rPr lang="ru-RU" sz="1200" dirty="0"/>
              <a:t>: Сайгитов Р.Т., 2020 (журнал «Вопросы современной педиатрии»). </a:t>
            </a:r>
          </a:p>
        </p:txBody>
      </p:sp>
    </p:spTree>
    <p:extLst>
      <p:ext uri="{BB962C8B-B14F-4D97-AF65-F5344CB8AC3E}">
        <p14:creationId xmlns:p14="http://schemas.microsoft.com/office/powerpoint/2010/main" val="351522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9847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II. </a:t>
            </a:r>
            <a:r>
              <a:rPr lang="ru-RU" sz="3200" b="1" dirty="0">
                <a:solidFill>
                  <a:schemeClr val="accent4"/>
                </a:solidFill>
              </a:rPr>
              <a:t>АКТУАЛЬНОСТЬ ПРОБЛЕМЫ</a:t>
            </a:r>
            <a:br>
              <a:rPr lang="ru-RU" sz="3200" b="1" dirty="0">
                <a:solidFill>
                  <a:schemeClr val="accent4"/>
                </a:solidFill>
              </a:rPr>
            </a:br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(распространенность, последствия)</a:t>
            </a:r>
          </a:p>
        </p:txBody>
      </p:sp>
    </p:spTree>
    <p:extLst>
      <p:ext uri="{BB962C8B-B14F-4D97-AF65-F5344CB8AC3E}">
        <p14:creationId xmlns:p14="http://schemas.microsoft.com/office/powerpoint/2010/main" val="780947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324"/>
            <a:ext cx="8352928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Распространенность некорректных заимствований на различных этапах публикационного цикла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285885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РУКОПИСЬ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8928" y="1483307"/>
            <a:ext cx="1880592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Архив препринтов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8928" y="3077973"/>
            <a:ext cx="1880592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журнал</a:t>
            </a:r>
          </a:p>
          <a:p>
            <a:pPr algn="ctr"/>
            <a:r>
              <a:rPr lang="en-US" dirty="0"/>
              <a:t>(pre-review)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5152" y="2440391"/>
            <a:ext cx="1866986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журнал</a:t>
            </a:r>
          </a:p>
          <a:p>
            <a:pPr algn="ctr"/>
            <a:r>
              <a:rPr lang="en-US" dirty="0"/>
              <a:t>(post-review)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1718570"/>
            <a:ext cx="1880592" cy="576064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БАЗЫ ДАННЫХ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(Medline </a:t>
            </a:r>
            <a:r>
              <a:rPr lang="ru-RU" dirty="0">
                <a:solidFill>
                  <a:schemeClr val="tx2"/>
                </a:solidFill>
              </a:rPr>
              <a:t>и др.)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691680" y="2141869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91680" y="2717933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627784" y="2141869"/>
            <a:ext cx="0" cy="874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 rot="16413251">
            <a:off x="5376779" y="1939121"/>
            <a:ext cx="677928" cy="865225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6413251">
            <a:off x="3537972" y="2701981"/>
            <a:ext cx="472541" cy="559183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5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324"/>
            <a:ext cx="8352928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Распространенность некорректных заимствований на различных этапах публикационного цикла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285885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РУКОПИСЬ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8928" y="1483307"/>
            <a:ext cx="1880592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Архив препринтов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8928" y="3077973"/>
            <a:ext cx="1880592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журнал</a:t>
            </a:r>
          </a:p>
          <a:p>
            <a:pPr algn="ctr"/>
            <a:r>
              <a:rPr lang="en-US" dirty="0"/>
              <a:t>(pre-review)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5152" y="2440391"/>
            <a:ext cx="1866986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журнал</a:t>
            </a:r>
          </a:p>
          <a:p>
            <a:pPr algn="ctr"/>
            <a:r>
              <a:rPr lang="en-US" dirty="0"/>
              <a:t>(post-review)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1718570"/>
            <a:ext cx="1880592" cy="576064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БАЗЫ ДАННЫХ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(Medline </a:t>
            </a:r>
            <a:r>
              <a:rPr lang="ru-RU" dirty="0">
                <a:solidFill>
                  <a:schemeClr val="tx2"/>
                </a:solidFill>
              </a:rPr>
              <a:t>и др.)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1131590"/>
            <a:ext cx="166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&gt; arXiv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– </a:t>
            </a:r>
            <a:r>
              <a:rPr lang="ru-RU" sz="1400" dirty="0">
                <a:solidFill>
                  <a:schemeClr val="tx2"/>
                </a:solidFill>
                <a:latin typeface="Cambria"/>
                <a:ea typeface="Cambria"/>
              </a:rPr>
              <a:t>∼</a:t>
            </a:r>
            <a:r>
              <a:rPr lang="ru-RU" sz="1400" b="1" dirty="0">
                <a:solidFill>
                  <a:srgbClr val="FF0000"/>
                </a:solidFill>
              </a:rPr>
              <a:t>15%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[1]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691680" y="2141869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91680" y="2717933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627784" y="2141869"/>
            <a:ext cx="0" cy="874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 rot="16413251">
            <a:off x="5376779" y="1939121"/>
            <a:ext cx="677928" cy="865225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6413251">
            <a:off x="3537972" y="2701981"/>
            <a:ext cx="472541" cy="559183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7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2520280" cy="144016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Аффилиация и конфликт интересов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339502"/>
            <a:ext cx="6264696" cy="21602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Cambria" panose="02040503050406030204" pitchFamily="18" charset="0"/>
              </a:rPr>
              <a:t>Проект 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</a:rPr>
              <a:t>Sci-Pub</a:t>
            </a:r>
            <a:r>
              <a:rPr lang="ru-RU" sz="2000" dirty="0">
                <a:solidFill>
                  <a:srgbClr val="0070C0"/>
                </a:solidFill>
                <a:latin typeface="Cambria" panose="02040503050406030204" pitchFamily="18" charset="0"/>
              </a:rPr>
              <a:t>, руководитель</a:t>
            </a:r>
            <a:endParaRPr lang="en-US" sz="20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Cambria" panose="02040503050406030204" pitchFamily="18" charset="0"/>
              </a:rPr>
              <a:t>Издательство «ПедиатрЪ», научный редактор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Cambria" panose="02040503050406030204" pitchFamily="18" charset="0"/>
              </a:rPr>
              <a:t>Эко-Вектор, приглашенный лектор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Cambria" panose="02040503050406030204" pitchFamily="18" charset="0"/>
              </a:rPr>
              <a:t>Группы «Этика науки», «Медицинские (научные)  редакторы» (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</a:rPr>
              <a:t>Facebook</a:t>
            </a:r>
            <a:r>
              <a:rPr lang="ru-RU" sz="2000" dirty="0">
                <a:solidFill>
                  <a:srgbClr val="0070C0"/>
                </a:solidFill>
                <a:latin typeface="Cambria" panose="02040503050406030204" pitchFamily="18" charset="0"/>
              </a:rPr>
              <a:t>), администратор</a:t>
            </a:r>
          </a:p>
        </p:txBody>
      </p:sp>
    </p:spTree>
    <p:extLst>
      <p:ext uri="{BB962C8B-B14F-4D97-AF65-F5344CB8AC3E}">
        <p14:creationId xmlns:p14="http://schemas.microsoft.com/office/powerpoint/2010/main" val="316060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324"/>
            <a:ext cx="8352928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Распространенность некорректных заимствований на различных этапах публикационного цикла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285885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РУКОПИСЬ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8928" y="1483307"/>
            <a:ext cx="1880592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Архив препринтов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8928" y="3077973"/>
            <a:ext cx="1880592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журнал</a:t>
            </a:r>
          </a:p>
          <a:p>
            <a:pPr algn="ctr"/>
            <a:r>
              <a:rPr lang="en-US" dirty="0"/>
              <a:t>(pre-review)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5152" y="2440391"/>
            <a:ext cx="1866986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журнал</a:t>
            </a:r>
          </a:p>
          <a:p>
            <a:pPr algn="ctr"/>
            <a:r>
              <a:rPr lang="en-US" dirty="0"/>
              <a:t>(post-review)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1718570"/>
            <a:ext cx="1880592" cy="576064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БАЗЫ ДАННЫХ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(Medline </a:t>
            </a:r>
            <a:r>
              <a:rPr lang="ru-RU" dirty="0">
                <a:solidFill>
                  <a:schemeClr val="tx2"/>
                </a:solidFill>
              </a:rPr>
              <a:t>и др.)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1131590"/>
            <a:ext cx="166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&gt; arXiv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– </a:t>
            </a:r>
            <a:r>
              <a:rPr lang="ru-RU" sz="1400" dirty="0">
                <a:solidFill>
                  <a:schemeClr val="tx2"/>
                </a:solidFill>
                <a:latin typeface="Cambria"/>
                <a:ea typeface="Cambria"/>
              </a:rPr>
              <a:t>∼</a:t>
            </a:r>
            <a:r>
              <a:rPr lang="ru-RU" sz="1400" b="1" dirty="0">
                <a:solidFill>
                  <a:srgbClr val="FF0000"/>
                </a:solidFill>
              </a:rPr>
              <a:t>15%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[1]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691680" y="2141869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91680" y="2717933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627784" y="2141869"/>
            <a:ext cx="0" cy="874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 rot="16413251">
            <a:off x="5376779" y="1939121"/>
            <a:ext cx="677928" cy="865225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6413251">
            <a:off x="3537972" y="2701981"/>
            <a:ext cx="472541" cy="559183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33059" y="3705875"/>
            <a:ext cx="17748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&lt;10% – 1</a:t>
            </a:r>
            <a:r>
              <a:rPr lang="ru-RU" sz="1400" b="1" dirty="0"/>
              <a:t> </a:t>
            </a:r>
            <a:r>
              <a:rPr lang="en-US" sz="1400" dirty="0"/>
              <a:t>[8]</a:t>
            </a:r>
          </a:p>
          <a:p>
            <a:r>
              <a:rPr lang="en-US" sz="1400" b="1" dirty="0"/>
              <a:t>10-19% – 4 </a:t>
            </a:r>
            <a:r>
              <a:rPr lang="en-US" sz="1400" dirty="0"/>
              <a:t>[4,5,8,10]</a:t>
            </a:r>
          </a:p>
          <a:p>
            <a:r>
              <a:rPr lang="en-US" sz="1400" b="1" dirty="0"/>
              <a:t>20-29% – 3 </a:t>
            </a:r>
            <a:r>
              <a:rPr lang="en-US" sz="1400" dirty="0"/>
              <a:t>[6,8,11]</a:t>
            </a:r>
          </a:p>
          <a:p>
            <a:r>
              <a:rPr lang="en-US" sz="1400" b="1" dirty="0"/>
              <a:t>&gt;30% – 1 </a:t>
            </a:r>
            <a:r>
              <a:rPr lang="en-US" sz="1400" dirty="0"/>
              <a:t>[7]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3939902"/>
            <a:ext cx="1791816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4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324"/>
            <a:ext cx="8352928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Распространенность некорректных заимствований на различных этапах публикационного цикла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285885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РУКОПИСЬ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8928" y="1483307"/>
            <a:ext cx="1880592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Архив препринтов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8928" y="3077973"/>
            <a:ext cx="1880592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журнал</a:t>
            </a:r>
          </a:p>
          <a:p>
            <a:pPr algn="ctr"/>
            <a:r>
              <a:rPr lang="en-US" dirty="0"/>
              <a:t>(pre-review)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5152" y="2440391"/>
            <a:ext cx="1866986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журнал</a:t>
            </a:r>
          </a:p>
          <a:p>
            <a:pPr algn="ctr"/>
            <a:r>
              <a:rPr lang="en-US" dirty="0"/>
              <a:t>(post-review)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1718570"/>
            <a:ext cx="1880592" cy="576064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БАЗЫ ДАННЫХ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(Medline </a:t>
            </a:r>
            <a:r>
              <a:rPr lang="ru-RU" dirty="0">
                <a:solidFill>
                  <a:schemeClr val="tx2"/>
                </a:solidFill>
              </a:rPr>
              <a:t>и др.)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1131590"/>
            <a:ext cx="166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&gt; arXiv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– </a:t>
            </a:r>
            <a:r>
              <a:rPr lang="ru-RU" sz="1400" dirty="0">
                <a:solidFill>
                  <a:schemeClr val="tx2"/>
                </a:solidFill>
                <a:latin typeface="Cambria"/>
                <a:ea typeface="Cambria"/>
              </a:rPr>
              <a:t>∼</a:t>
            </a:r>
            <a:r>
              <a:rPr lang="ru-RU" sz="1400" b="1" dirty="0">
                <a:solidFill>
                  <a:srgbClr val="FF0000"/>
                </a:solidFill>
              </a:rPr>
              <a:t>15%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[1]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6136" y="2327270"/>
            <a:ext cx="3392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«Ковровое» сканирование: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&gt; African Journals Online database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– 63%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>
                <a:solidFill>
                  <a:srgbClr val="FF0000"/>
                </a:solidFill>
              </a:rPr>
              <a:t>17%</a:t>
            </a:r>
            <a:r>
              <a:rPr lang="en-US" sz="1200" dirty="0">
                <a:solidFill>
                  <a:schemeClr val="tx2"/>
                </a:solidFill>
              </a:rPr>
              <a:t>) [9]</a:t>
            </a:r>
            <a:endParaRPr lang="ru-RU" sz="1200" dirty="0">
              <a:solidFill>
                <a:schemeClr val="tx2"/>
              </a:solidFill>
            </a:endParaRPr>
          </a:p>
          <a:p>
            <a:r>
              <a:rPr lang="en-US" sz="1200" dirty="0"/>
              <a:t>&gt; </a:t>
            </a:r>
            <a:r>
              <a:rPr lang="en-US" sz="1200" b="1" dirty="0">
                <a:solidFill>
                  <a:schemeClr val="tx2"/>
                </a:solidFill>
              </a:rPr>
              <a:t>Korean journal articles </a:t>
            </a:r>
            <a:r>
              <a:rPr lang="en-US" sz="1200" dirty="0">
                <a:solidFill>
                  <a:schemeClr val="tx2"/>
                </a:solidFill>
              </a:rPr>
              <a:t>(duplicate) – </a:t>
            </a:r>
            <a:r>
              <a:rPr lang="ru-RU" sz="1200" dirty="0">
                <a:solidFill>
                  <a:schemeClr val="tx2"/>
                </a:solidFill>
              </a:rPr>
              <a:t>1,2</a:t>
            </a:r>
            <a:r>
              <a:rPr lang="en-US" sz="1200" dirty="0">
                <a:solidFill>
                  <a:schemeClr val="tx2"/>
                </a:solidFill>
              </a:rPr>
              <a:t>% [13]</a:t>
            </a:r>
          </a:p>
          <a:p>
            <a:r>
              <a:rPr lang="en-US" sz="1200" dirty="0">
                <a:solidFill>
                  <a:schemeClr val="tx2"/>
                </a:solidFill>
              </a:rPr>
              <a:t>&gt; </a:t>
            </a:r>
            <a:r>
              <a:rPr lang="en-US" sz="1200" b="1" dirty="0">
                <a:solidFill>
                  <a:schemeClr val="tx2"/>
                </a:solidFill>
              </a:rPr>
              <a:t>Ophthalmologic journals </a:t>
            </a:r>
            <a:r>
              <a:rPr lang="en-US" sz="1200" dirty="0">
                <a:solidFill>
                  <a:schemeClr val="tx2"/>
                </a:solidFill>
              </a:rPr>
              <a:t>(duplicate) – </a:t>
            </a:r>
            <a:r>
              <a:rPr lang="ru-RU" sz="1200" dirty="0">
                <a:solidFill>
                  <a:schemeClr val="tx2"/>
                </a:solidFill>
              </a:rPr>
              <a:t>0,1% </a:t>
            </a:r>
            <a:r>
              <a:rPr lang="en-US" sz="1200" dirty="0">
                <a:solidFill>
                  <a:schemeClr val="tx2"/>
                </a:solidFill>
              </a:rPr>
              <a:t>[14]</a:t>
            </a:r>
            <a:endParaRPr lang="en-US" sz="1200" dirty="0"/>
          </a:p>
          <a:p>
            <a:r>
              <a:rPr lang="en-US" sz="1200" dirty="0">
                <a:solidFill>
                  <a:schemeClr val="tx2"/>
                </a:solidFill>
              </a:rPr>
              <a:t>&gt; </a:t>
            </a:r>
            <a:r>
              <a:rPr lang="en-US" sz="1200" b="1" dirty="0" err="1">
                <a:solidFill>
                  <a:schemeClr val="tx2"/>
                </a:solidFill>
              </a:rPr>
              <a:t>WoS</a:t>
            </a:r>
            <a:r>
              <a:rPr lang="en-US" sz="1200" dirty="0">
                <a:solidFill>
                  <a:schemeClr val="tx2"/>
                </a:solidFill>
              </a:rPr>
              <a:t> (duplicate) – </a:t>
            </a:r>
            <a:r>
              <a:rPr lang="ru-RU" sz="1200" dirty="0">
                <a:solidFill>
                  <a:schemeClr val="tx2"/>
                </a:solidFill>
              </a:rPr>
              <a:t>0,05% </a:t>
            </a:r>
            <a:r>
              <a:rPr lang="en-US" sz="1200" dirty="0">
                <a:solidFill>
                  <a:schemeClr val="tx2"/>
                </a:solidFill>
              </a:rPr>
              <a:t>[12]</a:t>
            </a:r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b="1" dirty="0">
                <a:solidFill>
                  <a:srgbClr val="FF0000"/>
                </a:solidFill>
              </a:rPr>
              <a:t>По ретракциям: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&gt; SciELO</a:t>
            </a:r>
            <a:r>
              <a:rPr lang="en-US" sz="1200" dirty="0">
                <a:solidFill>
                  <a:schemeClr val="tx2"/>
                </a:solidFill>
              </a:rPr>
              <a:t> –</a:t>
            </a:r>
            <a:r>
              <a:rPr lang="ru-RU" sz="1200" dirty="0">
                <a:solidFill>
                  <a:schemeClr val="tx2"/>
                </a:solidFill>
              </a:rPr>
              <a:t> 0,005% </a:t>
            </a:r>
            <a:r>
              <a:rPr lang="en-US" sz="1200" dirty="0">
                <a:solidFill>
                  <a:schemeClr val="tx2"/>
                </a:solidFill>
              </a:rPr>
              <a:t>[2]</a:t>
            </a:r>
            <a:endParaRPr lang="ru-RU" sz="1200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&gt; Medline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– 0,007% 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ru-RU" sz="1200" dirty="0">
                <a:solidFill>
                  <a:schemeClr val="tx2"/>
                </a:solidFill>
              </a:rPr>
              <a:t>3</a:t>
            </a:r>
            <a:r>
              <a:rPr lang="en-US" sz="1200" dirty="0">
                <a:solidFill>
                  <a:schemeClr val="tx2"/>
                </a:solidFill>
              </a:rPr>
              <a:t>]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691680" y="2141869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91680" y="2717933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627784" y="2141869"/>
            <a:ext cx="0" cy="874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 rot="16413251">
            <a:off x="5376779" y="1939121"/>
            <a:ext cx="677928" cy="865225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6413251">
            <a:off x="3537972" y="2701981"/>
            <a:ext cx="472541" cy="559183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33059" y="3705875"/>
            <a:ext cx="17748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&lt;10% – 1</a:t>
            </a:r>
            <a:r>
              <a:rPr lang="ru-RU" sz="1400" b="1" dirty="0"/>
              <a:t> </a:t>
            </a:r>
            <a:r>
              <a:rPr lang="en-US" sz="1400" dirty="0"/>
              <a:t>[8]</a:t>
            </a:r>
          </a:p>
          <a:p>
            <a:r>
              <a:rPr lang="en-US" sz="1400" b="1" dirty="0"/>
              <a:t>10-19% – 4 </a:t>
            </a:r>
            <a:r>
              <a:rPr lang="en-US" sz="1400" dirty="0"/>
              <a:t>[4,5,8,10]</a:t>
            </a:r>
          </a:p>
          <a:p>
            <a:r>
              <a:rPr lang="en-US" sz="1400" b="1" dirty="0"/>
              <a:t>20-29% – 3 </a:t>
            </a:r>
            <a:r>
              <a:rPr lang="en-US" sz="1400" dirty="0"/>
              <a:t>[6,8,11]</a:t>
            </a:r>
          </a:p>
          <a:p>
            <a:r>
              <a:rPr lang="en-US" sz="1400" b="1" dirty="0"/>
              <a:t>&gt;30% – 1 </a:t>
            </a:r>
            <a:r>
              <a:rPr lang="en-US" sz="1400" dirty="0"/>
              <a:t>[7]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07704" y="3939902"/>
            <a:ext cx="1791816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7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324"/>
            <a:ext cx="8352928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Распространенность некорректных заимствований на различных этапах публикационного цикла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285885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РУКОПИСЬ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8928" y="1483307"/>
            <a:ext cx="1880592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Архив препринтов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8928" y="3077973"/>
            <a:ext cx="1880592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журнал</a:t>
            </a:r>
          </a:p>
          <a:p>
            <a:pPr algn="ctr"/>
            <a:r>
              <a:rPr lang="en-US" dirty="0"/>
              <a:t>(pre-review)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5152" y="2440391"/>
            <a:ext cx="1866986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Научный журнал</a:t>
            </a:r>
          </a:p>
          <a:p>
            <a:pPr algn="ctr"/>
            <a:r>
              <a:rPr lang="en-US" dirty="0"/>
              <a:t>(post-review)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1718570"/>
            <a:ext cx="1880592" cy="576064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БАЗЫ ДАННЫХ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(Medline </a:t>
            </a:r>
            <a:r>
              <a:rPr lang="ru-RU" dirty="0">
                <a:solidFill>
                  <a:schemeClr val="tx2"/>
                </a:solidFill>
              </a:rPr>
              <a:t>и др.)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1131590"/>
            <a:ext cx="166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&gt; arXiv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– </a:t>
            </a:r>
            <a:r>
              <a:rPr lang="ru-RU" sz="1400" dirty="0">
                <a:solidFill>
                  <a:schemeClr val="tx2"/>
                </a:solidFill>
                <a:latin typeface="Cambria"/>
                <a:ea typeface="Cambria"/>
              </a:rPr>
              <a:t>∼</a:t>
            </a:r>
            <a:r>
              <a:rPr lang="ru-RU" sz="1400" b="1" dirty="0">
                <a:solidFill>
                  <a:srgbClr val="FF0000"/>
                </a:solidFill>
              </a:rPr>
              <a:t>15%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[1]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6136" y="2327270"/>
            <a:ext cx="3392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«Ковровое» сканирование: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&gt; African Journals Online database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– 63%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>
                <a:solidFill>
                  <a:srgbClr val="FF0000"/>
                </a:solidFill>
              </a:rPr>
              <a:t>17%</a:t>
            </a:r>
            <a:r>
              <a:rPr lang="en-US" sz="1200" dirty="0">
                <a:solidFill>
                  <a:schemeClr val="tx2"/>
                </a:solidFill>
              </a:rPr>
              <a:t>) [9]</a:t>
            </a:r>
            <a:endParaRPr lang="ru-RU" sz="1200" dirty="0">
              <a:solidFill>
                <a:schemeClr val="tx2"/>
              </a:solidFill>
            </a:endParaRPr>
          </a:p>
          <a:p>
            <a:r>
              <a:rPr lang="en-US" sz="1200" dirty="0"/>
              <a:t>&gt; </a:t>
            </a:r>
            <a:r>
              <a:rPr lang="en-US" sz="1200" b="1" dirty="0">
                <a:solidFill>
                  <a:schemeClr val="tx2"/>
                </a:solidFill>
              </a:rPr>
              <a:t>Korean journal articles </a:t>
            </a:r>
            <a:r>
              <a:rPr lang="en-US" sz="1200" dirty="0">
                <a:solidFill>
                  <a:schemeClr val="tx2"/>
                </a:solidFill>
              </a:rPr>
              <a:t>(duplicate) – </a:t>
            </a:r>
            <a:r>
              <a:rPr lang="ru-RU" sz="1200" dirty="0">
                <a:solidFill>
                  <a:schemeClr val="tx2"/>
                </a:solidFill>
              </a:rPr>
              <a:t>1,2</a:t>
            </a:r>
            <a:r>
              <a:rPr lang="en-US" sz="1200" dirty="0">
                <a:solidFill>
                  <a:schemeClr val="tx2"/>
                </a:solidFill>
              </a:rPr>
              <a:t>% [13]</a:t>
            </a:r>
          </a:p>
          <a:p>
            <a:r>
              <a:rPr lang="en-US" sz="1200" dirty="0">
                <a:solidFill>
                  <a:schemeClr val="tx2"/>
                </a:solidFill>
              </a:rPr>
              <a:t>&gt; </a:t>
            </a:r>
            <a:r>
              <a:rPr lang="en-US" sz="1200" b="1" dirty="0">
                <a:solidFill>
                  <a:schemeClr val="tx2"/>
                </a:solidFill>
              </a:rPr>
              <a:t>Ophthalmologic journals </a:t>
            </a:r>
            <a:r>
              <a:rPr lang="en-US" sz="1200" dirty="0">
                <a:solidFill>
                  <a:schemeClr val="tx2"/>
                </a:solidFill>
              </a:rPr>
              <a:t>(duplicate) – </a:t>
            </a:r>
            <a:r>
              <a:rPr lang="ru-RU" sz="1200" dirty="0">
                <a:solidFill>
                  <a:schemeClr val="tx2"/>
                </a:solidFill>
              </a:rPr>
              <a:t>0,1% </a:t>
            </a:r>
            <a:r>
              <a:rPr lang="en-US" sz="1200" dirty="0">
                <a:solidFill>
                  <a:schemeClr val="tx2"/>
                </a:solidFill>
              </a:rPr>
              <a:t>[14]</a:t>
            </a:r>
            <a:endParaRPr lang="en-US" sz="1200" dirty="0"/>
          </a:p>
          <a:p>
            <a:r>
              <a:rPr lang="en-US" sz="1200" dirty="0">
                <a:solidFill>
                  <a:schemeClr val="tx2"/>
                </a:solidFill>
              </a:rPr>
              <a:t>&gt; </a:t>
            </a:r>
            <a:r>
              <a:rPr lang="en-US" sz="1200" b="1" dirty="0" err="1">
                <a:solidFill>
                  <a:schemeClr val="tx2"/>
                </a:solidFill>
              </a:rPr>
              <a:t>WoS</a:t>
            </a:r>
            <a:r>
              <a:rPr lang="en-US" sz="1200" dirty="0">
                <a:solidFill>
                  <a:schemeClr val="tx2"/>
                </a:solidFill>
              </a:rPr>
              <a:t> (duplicate) – </a:t>
            </a:r>
            <a:r>
              <a:rPr lang="ru-RU" sz="1200" dirty="0">
                <a:solidFill>
                  <a:schemeClr val="tx2"/>
                </a:solidFill>
              </a:rPr>
              <a:t>0,05% </a:t>
            </a:r>
            <a:r>
              <a:rPr lang="en-US" sz="1200" dirty="0">
                <a:solidFill>
                  <a:schemeClr val="tx2"/>
                </a:solidFill>
              </a:rPr>
              <a:t>[12]</a:t>
            </a:r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b="1" dirty="0">
                <a:solidFill>
                  <a:srgbClr val="FF0000"/>
                </a:solidFill>
              </a:rPr>
              <a:t>По ретракциям: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&gt; SciELO</a:t>
            </a:r>
            <a:r>
              <a:rPr lang="en-US" sz="1200" dirty="0">
                <a:solidFill>
                  <a:schemeClr val="tx2"/>
                </a:solidFill>
              </a:rPr>
              <a:t> –</a:t>
            </a:r>
            <a:r>
              <a:rPr lang="ru-RU" sz="1200" dirty="0">
                <a:solidFill>
                  <a:schemeClr val="tx2"/>
                </a:solidFill>
              </a:rPr>
              <a:t> 0,005% </a:t>
            </a:r>
            <a:r>
              <a:rPr lang="en-US" sz="1200" dirty="0">
                <a:solidFill>
                  <a:schemeClr val="tx2"/>
                </a:solidFill>
              </a:rPr>
              <a:t>[2]</a:t>
            </a:r>
            <a:endParaRPr lang="ru-RU" sz="1200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&gt; Medline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– 0,007% 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ru-RU" sz="1200" dirty="0">
                <a:solidFill>
                  <a:schemeClr val="tx2"/>
                </a:solidFill>
              </a:rPr>
              <a:t>3</a:t>
            </a:r>
            <a:r>
              <a:rPr lang="en-US" sz="1200" dirty="0">
                <a:solidFill>
                  <a:schemeClr val="tx2"/>
                </a:solidFill>
              </a:rPr>
              <a:t>]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691680" y="2141869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91680" y="2717933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627784" y="2141869"/>
            <a:ext cx="0" cy="874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 rot="16413251">
            <a:off x="5376779" y="1939121"/>
            <a:ext cx="677928" cy="865225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6413251">
            <a:off x="3537972" y="2701981"/>
            <a:ext cx="472541" cy="559183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33059" y="3705875"/>
            <a:ext cx="17748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&lt;10% – 1</a:t>
            </a:r>
            <a:r>
              <a:rPr lang="ru-RU" sz="1400" b="1" dirty="0"/>
              <a:t> </a:t>
            </a:r>
            <a:r>
              <a:rPr lang="en-US" sz="1400" dirty="0"/>
              <a:t>[8]</a:t>
            </a:r>
          </a:p>
          <a:p>
            <a:r>
              <a:rPr lang="en-US" sz="1400" b="1" dirty="0"/>
              <a:t>10-19% – 4 </a:t>
            </a:r>
            <a:r>
              <a:rPr lang="en-US" sz="1400" dirty="0"/>
              <a:t>[4,5,8,10]</a:t>
            </a:r>
          </a:p>
          <a:p>
            <a:r>
              <a:rPr lang="en-US" sz="1400" b="1" dirty="0"/>
              <a:t>20-29% – 3 </a:t>
            </a:r>
            <a:r>
              <a:rPr lang="en-US" sz="1400" dirty="0"/>
              <a:t>[6,8,11]</a:t>
            </a:r>
          </a:p>
          <a:p>
            <a:r>
              <a:rPr lang="en-US" sz="1400" b="1" dirty="0"/>
              <a:t>&gt;30% – 1 </a:t>
            </a:r>
            <a:r>
              <a:rPr lang="en-US" sz="1400" dirty="0"/>
              <a:t>[7]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4028459"/>
            <a:ext cx="4464496" cy="101566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ВЫВОДЫ</a:t>
            </a:r>
          </a:p>
          <a:p>
            <a:pPr marL="342900" indent="-342900">
              <a:buAutoNum type="arabicPeriod"/>
            </a:pPr>
            <a:r>
              <a:rPr lang="ru-RU" sz="1200" dirty="0"/>
              <a:t>Большинство некорректных заимствований обнаруживается при подаче рукописей в журнал</a:t>
            </a:r>
          </a:p>
          <a:p>
            <a:pPr marL="342900" indent="-342900">
              <a:buAutoNum type="arabicPeriod"/>
            </a:pPr>
            <a:r>
              <a:rPr lang="ru-RU" sz="1200" dirty="0"/>
              <a:t>Отзывается лишь малая часть публикаций с некорректными заимствованиями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07704" y="3939902"/>
            <a:ext cx="1791816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уга 2"/>
          <p:cNvSpPr/>
          <p:nvPr/>
        </p:nvSpPr>
        <p:spPr>
          <a:xfrm rot="2418424">
            <a:off x="7307761" y="3303148"/>
            <a:ext cx="369508" cy="430383"/>
          </a:xfrm>
          <a:prstGeom prst="arc">
            <a:avLst>
              <a:gd name="adj1" fmla="val 16200000"/>
              <a:gd name="adj2" fmla="val 4244986"/>
            </a:avLst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96336" y="3441943"/>
            <a:ext cx="5438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х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33425"/>
            <a:ext cx="797242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45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/>
              <a:t>Цитата: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“In March 2018, for instance, </a:t>
            </a:r>
            <a:r>
              <a:rPr lang="en-US" b="1" dirty="0"/>
              <a:t>Dissernet</a:t>
            </a:r>
            <a:r>
              <a:rPr lang="en-US" dirty="0"/>
              <a:t>, a network aimed at cleaning up the Russian literature, identified more than </a:t>
            </a:r>
            <a:r>
              <a:rPr lang="en-US" b="1" dirty="0">
                <a:solidFill>
                  <a:srgbClr val="FF0000"/>
                </a:solidFill>
              </a:rPr>
              <a:t>4000 cases</a:t>
            </a:r>
            <a:r>
              <a:rPr lang="en-US" dirty="0"/>
              <a:t> of plagiarism and questionable authorship among </a:t>
            </a:r>
            <a:r>
              <a:rPr lang="en-US" b="1" dirty="0"/>
              <a:t>150,000 papers </a:t>
            </a:r>
            <a:r>
              <a:rPr lang="en-US" dirty="0"/>
              <a:t>in about 1500 journals. </a:t>
            </a:r>
            <a:r>
              <a:rPr lang="ru-RU" dirty="0"/>
              <a:t>…</a:t>
            </a:r>
            <a:r>
              <a:rPr lang="en-US" dirty="0"/>
              <a:t> In September 2019, after sifting through </a:t>
            </a:r>
            <a:r>
              <a:rPr lang="en-US" b="1" dirty="0"/>
              <a:t>4.3 million Russian-language studies</a:t>
            </a:r>
            <a:r>
              <a:rPr lang="en-US" dirty="0"/>
              <a:t>, </a:t>
            </a:r>
            <a:r>
              <a:rPr lang="en-US" b="1" dirty="0"/>
              <a:t>Antiplagiat</a:t>
            </a:r>
            <a:r>
              <a:rPr lang="en-US" dirty="0"/>
              <a:t> found that more than </a:t>
            </a:r>
            <a:r>
              <a:rPr lang="en-US" b="1" dirty="0">
                <a:solidFill>
                  <a:srgbClr val="FF0000"/>
                </a:solidFill>
              </a:rPr>
              <a:t>70,000</a:t>
            </a:r>
            <a:r>
              <a:rPr lang="en-US" dirty="0"/>
              <a:t> were published at least twice”</a:t>
            </a:r>
          </a:p>
        </p:txBody>
      </p:sp>
      <p:sp>
        <p:nvSpPr>
          <p:cNvPr id="4" name="Выноска 1 3"/>
          <p:cNvSpPr/>
          <p:nvPr/>
        </p:nvSpPr>
        <p:spPr>
          <a:xfrm>
            <a:off x="4774522" y="1059582"/>
            <a:ext cx="4261974" cy="936104"/>
          </a:xfrm>
          <a:prstGeom prst="borderCallout1">
            <a:avLst>
              <a:gd name="adj1" fmla="val 57572"/>
              <a:gd name="adj2" fmla="val -558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“…the commission asked 541 journals to retract a total of 2528 papers”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1172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/>
              <a:t>Цитата: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“In March 2018, for instance, </a:t>
            </a:r>
            <a:r>
              <a:rPr lang="en-US" b="1" dirty="0"/>
              <a:t>Dissernet</a:t>
            </a:r>
            <a:r>
              <a:rPr lang="en-US" dirty="0"/>
              <a:t>, a network aimed at cleaning up the Russian literature, identified more than </a:t>
            </a:r>
            <a:r>
              <a:rPr lang="en-US" b="1" dirty="0">
                <a:solidFill>
                  <a:srgbClr val="FF0000"/>
                </a:solidFill>
              </a:rPr>
              <a:t>4000 cases</a:t>
            </a:r>
            <a:r>
              <a:rPr lang="en-US" dirty="0"/>
              <a:t> of plagiarism and questionable authorship among </a:t>
            </a:r>
            <a:r>
              <a:rPr lang="en-US" b="1" dirty="0"/>
              <a:t>150,000 papers </a:t>
            </a:r>
            <a:r>
              <a:rPr lang="en-US" dirty="0"/>
              <a:t>in about 1500 journals. </a:t>
            </a:r>
            <a:r>
              <a:rPr lang="ru-RU" dirty="0"/>
              <a:t>…</a:t>
            </a:r>
            <a:r>
              <a:rPr lang="en-US" dirty="0"/>
              <a:t> In September 2019, after sifting through </a:t>
            </a:r>
            <a:r>
              <a:rPr lang="en-US" b="1" dirty="0"/>
              <a:t>4.3 million Russian-language studies</a:t>
            </a:r>
            <a:r>
              <a:rPr lang="en-US" dirty="0"/>
              <a:t>, </a:t>
            </a:r>
            <a:r>
              <a:rPr lang="en-US" b="1" dirty="0"/>
              <a:t>Antiplagiat</a:t>
            </a:r>
            <a:r>
              <a:rPr lang="en-US" dirty="0"/>
              <a:t> found that more than </a:t>
            </a:r>
            <a:r>
              <a:rPr lang="en-US" b="1" dirty="0">
                <a:solidFill>
                  <a:srgbClr val="FF0000"/>
                </a:solidFill>
              </a:rPr>
              <a:t>70,000</a:t>
            </a:r>
            <a:r>
              <a:rPr lang="en-US" dirty="0"/>
              <a:t> were published at least twice”</a:t>
            </a:r>
          </a:p>
        </p:txBody>
      </p:sp>
      <p:sp>
        <p:nvSpPr>
          <p:cNvPr id="4" name="Выноска 1 3"/>
          <p:cNvSpPr/>
          <p:nvPr/>
        </p:nvSpPr>
        <p:spPr>
          <a:xfrm>
            <a:off x="4774522" y="1059582"/>
            <a:ext cx="4261974" cy="936104"/>
          </a:xfrm>
          <a:prstGeom prst="borderCallout1">
            <a:avLst>
              <a:gd name="adj1" fmla="val 57572"/>
              <a:gd name="adj2" fmla="val -558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“…the commission asked 541 journals to retract a total of 2528 papers”</a:t>
            </a:r>
            <a:endParaRPr lang="ru-RU" sz="2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51920" y="4011910"/>
            <a:ext cx="1080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355976" y="4208770"/>
            <a:ext cx="313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[1,6%]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&lt;- duplicate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6841" y="464354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[17%]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380312" y="555526"/>
            <a:ext cx="14401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4200237" y="4222665"/>
            <a:ext cx="194644" cy="42647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64288" y="1527634"/>
            <a:ext cx="648072" cy="324036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84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800 </a:t>
            </a:r>
            <a:r>
              <a:rPr lang="ru-RU" sz="3200" b="1" dirty="0"/>
              <a:t>ретракций по причине некорректных заимствований: много это или мало?</a:t>
            </a:r>
          </a:p>
        </p:txBody>
      </p:sp>
      <p:pic>
        <p:nvPicPr>
          <p:cNvPr id="4098" name="Picture 2" descr="C:\Users\User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427734"/>
            <a:ext cx="357344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9632"/>
            <a:ext cx="4273329" cy="7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42801" y="3075806"/>
            <a:ext cx="46872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69631" y="2787774"/>
            <a:ext cx="39604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436096" y="1659632"/>
            <a:ext cx="1728192" cy="5595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«норма»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&lt;10</a:t>
            </a:r>
            <a:r>
              <a:rPr lang="ru-RU" dirty="0">
                <a:solidFill>
                  <a:schemeClr val="bg1"/>
                </a:solidFill>
              </a:rPr>
              <a:t> на 100 тыс.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2321" y="2419826"/>
            <a:ext cx="8339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3300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2321" y="3081903"/>
            <a:ext cx="8339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1200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300192" y="2787774"/>
            <a:ext cx="0" cy="288032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60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876256" y="1203598"/>
            <a:ext cx="720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после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Последствия некорректных заимствований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283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2"/>
                </a:solidFill>
              </a:rPr>
              <a:t>для «донора»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для «реципиента»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эпистемологические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социальные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финансовые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1550571"/>
            <a:ext cx="2160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репутация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цитирование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финансирование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карьера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19872" y="1972215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76256" y="1419622"/>
            <a:ext cx="0" cy="1269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44208" y="158436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44208" y="1209695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216" y="1569735"/>
            <a:ext cx="432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  <a:p>
            <a:r>
              <a:rPr lang="ru-RU" dirty="0"/>
              <a:t>?</a:t>
            </a:r>
          </a:p>
          <a:p>
            <a:r>
              <a:rPr lang="ru-RU" dirty="0"/>
              <a:t>?</a:t>
            </a:r>
          </a:p>
          <a:p>
            <a:r>
              <a:rPr lang="ru-RU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20272" y="1563638"/>
            <a:ext cx="432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  <a:p>
            <a:r>
              <a:rPr lang="ru-RU" dirty="0"/>
              <a:t>?</a:t>
            </a:r>
          </a:p>
          <a:p>
            <a:r>
              <a:rPr lang="ru-RU" dirty="0"/>
              <a:t>?</a:t>
            </a:r>
          </a:p>
          <a:p>
            <a:r>
              <a:rPr lang="ru-RU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92" y="987574"/>
            <a:ext cx="1800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обнаружение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321982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Есть ли эффект обкрадывания?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5724128" y="2787774"/>
            <a:ext cx="144016" cy="4320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25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11710"/>
            <a:ext cx="8229600" cy="27397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"В начале 2010 года мой американский аспирант и я опубликовали обзорную статью в одном лучших фармацевтических журналов.</a:t>
            </a:r>
            <a:br>
              <a:rPr lang="ru-RU" dirty="0"/>
            </a:br>
            <a:r>
              <a:rPr lang="ru-RU" dirty="0"/>
              <a:t>Через несколько месяцев мой ученик пришел ко мне очень взволнованный и расстроенный и показал статью, опубликованную в индийском журнале, издаваемом на английском языке и доступном всюду. Статья индийских, так сказать, «авторов» была несколько сокращенной, но практически дословной копией нашей. Я сразу сказал своему ученику, что я не буду тратить время на разбирательства и не буду ничего предпринимать. Что если у нас крадут, не успели мы это выпустить из рук, то быть ему «классиком». Так и получилось — он стал сначала </a:t>
            </a:r>
            <a:r>
              <a:rPr lang="ru-RU" dirty="0" err="1"/>
              <a:t>постдоком</a:t>
            </a:r>
            <a:r>
              <a:rPr lang="ru-RU" dirty="0"/>
              <a:t> в MIT, опубликовал важнейшую работу в этом же направлении в </a:t>
            </a:r>
            <a:r>
              <a:rPr lang="ru-RU" dirty="0" err="1"/>
              <a:t>Nature</a:t>
            </a:r>
            <a:r>
              <a:rPr lang="ru-RU" dirty="0"/>
              <a:t> </a:t>
            </a:r>
            <a:r>
              <a:rPr lang="ru-RU" dirty="0" err="1"/>
              <a:t>Biotechnology</a:t>
            </a:r>
            <a:r>
              <a:rPr lang="ru-RU" dirty="0"/>
              <a:t>, стал очень успешным профессором в Университете Орегона. </a:t>
            </a:r>
            <a:r>
              <a:rPr lang="ru-RU" dirty="0">
                <a:solidFill>
                  <a:srgbClr val="0070C0"/>
                </a:solidFill>
              </a:rPr>
              <a:t>Наша же статья в одно время была самой цитируемой статьей в своем журнале и на сегодня, по данным </a:t>
            </a:r>
            <a:r>
              <a:rPr lang="ru-RU" dirty="0" err="1">
                <a:solidFill>
                  <a:srgbClr val="0070C0"/>
                </a:solidFill>
              </a:rPr>
              <a:t>Google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Scholar</a:t>
            </a:r>
            <a:r>
              <a:rPr lang="ru-RU" dirty="0">
                <a:solidFill>
                  <a:srgbClr val="0070C0"/>
                </a:solidFill>
              </a:rPr>
              <a:t>, набрала существенно больше тысячи цитирований. В отличие от ее индийской «версии», которая была процитирована всего четыре раза.</a:t>
            </a:r>
            <a:r>
              <a:rPr lang="ru-RU" dirty="0"/>
              <a:t> …»</a:t>
            </a:r>
          </a:p>
        </p:txBody>
      </p:sp>
      <p:pic>
        <p:nvPicPr>
          <p:cNvPr id="1026" name="Picture 2" descr="https://indicator.ru/thumb/680x0/filters:quality(75):no_upscale()/imgs/2019/08/05/10/3481872/6f2ad3dfb405b7d7247862ab43bfd99fae51be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0" y="411510"/>
            <a:ext cx="25287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33950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Александр Кабанов — профессор университета Северной Каролины и МГУ им М.В. Ломоносова, директор центра </a:t>
            </a:r>
            <a:r>
              <a:rPr lang="ru-RU" sz="1200" dirty="0" err="1"/>
              <a:t>нанотехнологий</a:t>
            </a:r>
            <a:r>
              <a:rPr lang="ru-RU" sz="1200" dirty="0"/>
              <a:t> для доставки лекарств, и института </a:t>
            </a:r>
            <a:r>
              <a:rPr lang="ru-RU" sz="1200" dirty="0" err="1"/>
              <a:t>наномедицины</a:t>
            </a:r>
            <a:r>
              <a:rPr lang="ru-RU" sz="1200" dirty="0"/>
              <a:t> Каролины (</a:t>
            </a:r>
            <a:r>
              <a:rPr lang="ru-RU" sz="1200" dirty="0" err="1"/>
              <a:t>Чапел</a:t>
            </a:r>
            <a:r>
              <a:rPr lang="ru-RU" sz="1200" dirty="0"/>
              <a:t>-Хилл, США).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4784253"/>
            <a:ext cx="2450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Источник</a:t>
            </a:r>
            <a:r>
              <a:rPr lang="ru-RU" sz="1400" dirty="0"/>
              <a:t>: </a:t>
            </a:r>
            <a:r>
              <a:rPr lang="en-US" sz="1400" dirty="0"/>
              <a:t>https://indicator.ru/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1918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Последствия некорректных заимствований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283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для «донора»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2"/>
                </a:solidFill>
              </a:rPr>
              <a:t>для «реципиента»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эпистемологические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социальные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финансовые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923928" y="2332255"/>
            <a:ext cx="864096" cy="10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64288" y="1426880"/>
            <a:ext cx="720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после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024" y="1773853"/>
            <a:ext cx="2160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репутация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цитирование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финансирование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карьера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64288" y="1642904"/>
            <a:ext cx="0" cy="1269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732240" y="180765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32240" y="143297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4248" y="1793017"/>
            <a:ext cx="432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?</a:t>
            </a:r>
          </a:p>
          <a:p>
            <a:r>
              <a:rPr lang="ru-RU" dirty="0"/>
              <a:t>↑?</a:t>
            </a:r>
          </a:p>
          <a:p>
            <a:r>
              <a:rPr lang="ru-RU" dirty="0"/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08304" y="1786920"/>
            <a:ext cx="432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↓</a:t>
            </a:r>
          </a:p>
          <a:p>
            <a:r>
              <a:rPr lang="ru-RU" dirty="0"/>
              <a:t>↓</a:t>
            </a:r>
          </a:p>
          <a:p>
            <a:r>
              <a:rPr lang="ru-RU" dirty="0"/>
              <a:t>↓</a:t>
            </a:r>
          </a:p>
          <a:p>
            <a:r>
              <a:rPr lang="ru-RU" dirty="0"/>
              <a:t>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1209695"/>
            <a:ext cx="1800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обнаружение</a:t>
            </a:r>
          </a:p>
        </p:txBody>
      </p:sp>
    </p:spTree>
    <p:extLst>
      <p:ext uri="{BB962C8B-B14F-4D97-AF65-F5344CB8AC3E}">
        <p14:creationId xmlns:p14="http://schemas.microsoft.com/office/powerpoint/2010/main" val="143512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2602632" cy="74923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483518"/>
            <a:ext cx="6372200" cy="33843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Заимствование или плагиат?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Актуальность проблемы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Классификация заимствований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Оценка заимствований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Рекомендации</a:t>
            </a: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Санкции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6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Последствия некорректных заимствований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283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для «донора»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для «реципиента»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2"/>
                </a:solidFill>
              </a:rPr>
              <a:t>эпистемологические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социальные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финансовые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238824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введение читателей в заблуждение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искажение выводов обзоров и метаанализов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83968" y="270536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57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Последствия некорректных заимствований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283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для «донора»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для «реципиента»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эпистемологические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2"/>
                </a:solidFill>
              </a:rPr>
              <a:t>социальные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финансовые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2442250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ea typeface="Cambria" panose="02040503050406030204" pitchFamily="18" charset="0"/>
              </a:rPr>
              <a:t>Риск ошибочных рекомендаций в области политики здравоохранения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ea typeface="Cambria" panose="02040503050406030204" pitchFamily="18" charset="0"/>
              </a:rPr>
              <a:t>Бремя для редакционной системы и системы рецензирования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ea typeface="Cambria" panose="02040503050406030204" pitchFamily="18" charset="0"/>
              </a:rPr>
              <a:t>Лишение других исследователей возможности (своевременно) опубликовать свою работу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347864" y="309182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84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Последствия некорректных заимствований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283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для «донора»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для «реципиента»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эпистемологическое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социальные</a:t>
            </a:r>
          </a:p>
          <a:p>
            <a:pPr marL="809625" indent="-446088" defTabSz="434975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2"/>
                </a:solidFill>
              </a:rPr>
              <a:t>финансовые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329183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a typeface="Cambria" panose="02040503050406030204" pitchFamily="18" charset="0"/>
              </a:rPr>
              <a:t>???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75856" y="346493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0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Эпистемологическое</a:t>
            </a:r>
            <a:r>
              <a:rPr lang="en-US" sz="3200" b="1" dirty="0"/>
              <a:t> </a:t>
            </a:r>
            <a:r>
              <a:rPr lang="ru-RU" sz="3200" b="1" dirty="0"/>
              <a:t>влияние некорректных заимствований однозначно не установлено!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7516"/>
            <a:ext cx="8229600" cy="32504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Заимствования, не связанные с данными, методами или результатами, </a:t>
            </a:r>
            <a:r>
              <a:rPr lang="ru-RU" sz="2000" b="1" dirty="0">
                <a:solidFill>
                  <a:srgbClr val="FF0000"/>
                </a:solidFill>
              </a:rPr>
              <a:t>не влияют </a:t>
            </a:r>
            <a:r>
              <a:rPr lang="ru-RU" sz="2000" dirty="0"/>
              <a:t>на выводы метааналитических исследований</a:t>
            </a:r>
            <a:r>
              <a:rPr lang="en-US" sz="2000" dirty="0"/>
              <a:t> [1]</a:t>
            </a:r>
            <a:r>
              <a:rPr lang="ru-RU" sz="20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Роль повторных (duplicate) публикаций </a:t>
            </a:r>
            <a:r>
              <a:rPr lang="ru-RU" sz="2000" b="1" dirty="0">
                <a:solidFill>
                  <a:srgbClr val="FF0000"/>
                </a:solidFill>
              </a:rPr>
              <a:t>однозначно не определена</a:t>
            </a:r>
            <a:r>
              <a:rPr lang="ru-RU" sz="2000" dirty="0"/>
              <a:t>. По одним данным повторные публикации приводят к смещению метааналитических оценок в сторону положительного результата (+23% </a:t>
            </a:r>
            <a:r>
              <a:rPr lang="en-US" sz="2000" dirty="0"/>
              <a:t>[</a:t>
            </a:r>
            <a:r>
              <a:rPr lang="ru-RU" sz="2000" dirty="0"/>
              <a:t>3</a:t>
            </a:r>
            <a:r>
              <a:rPr lang="en-US" sz="2000" dirty="0"/>
              <a:t>])</a:t>
            </a:r>
            <a:r>
              <a:rPr lang="ru-RU" sz="2000" dirty="0"/>
              <a:t>, по другим – влияют незначительно (+6% </a:t>
            </a:r>
            <a:r>
              <a:rPr lang="en-US" sz="2000" dirty="0"/>
              <a:t>[2]) </a:t>
            </a:r>
            <a:r>
              <a:rPr lang="ru-RU" sz="2000" dirty="0"/>
              <a:t>или вовсе не влияют на выводы метаанализа </a:t>
            </a:r>
            <a:r>
              <a:rPr lang="en-US" sz="2000" dirty="0"/>
              <a:t>[4].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Данные повторных публикаций содержат </a:t>
            </a:r>
            <a:r>
              <a:rPr lang="en-US" sz="2000" dirty="0"/>
              <a:t>&lt;</a:t>
            </a:r>
            <a:r>
              <a:rPr lang="ru-RU" sz="2000" dirty="0"/>
              <a:t>10% метааналитических исследований </a:t>
            </a:r>
            <a:r>
              <a:rPr lang="en-US" sz="2000" dirty="0"/>
              <a:t>[2</a:t>
            </a:r>
            <a:r>
              <a:rPr lang="ru-RU" sz="2000" dirty="0"/>
              <a:t>, 5</a:t>
            </a:r>
            <a:r>
              <a:rPr lang="en-US" sz="2000" dirty="0"/>
              <a:t>]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455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9568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III. </a:t>
            </a:r>
            <a:r>
              <a:rPr lang="ru-RU" sz="3200" b="1" dirty="0">
                <a:solidFill>
                  <a:schemeClr val="accent4"/>
                </a:solidFill>
              </a:rPr>
              <a:t>КЛАССИФИКАЦИЯ ЗАИМСТВОВАНИЙ</a:t>
            </a:r>
          </a:p>
        </p:txBody>
      </p:sp>
    </p:spTree>
    <p:extLst>
      <p:ext uri="{BB962C8B-B14F-4D97-AF65-F5344CB8AC3E}">
        <p14:creationId xmlns:p14="http://schemas.microsoft.com/office/powerpoint/2010/main" val="785573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Картинки по запросу &quot;научная стать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25231"/>
            <a:ext cx="2650275" cy="17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При классификации заимствований необходимо учитывать характеристики субъекта, объекта и процесса заимствований</a:t>
            </a:r>
          </a:p>
        </p:txBody>
      </p:sp>
      <p:pic>
        <p:nvPicPr>
          <p:cNvPr id="2051" name="Picture 3" descr="C:\Users\User\Desktop\Безымянн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50"/>
          <a:stretch/>
        </p:blipFill>
        <p:spPr bwMode="auto">
          <a:xfrm>
            <a:off x="2074714" y="1851670"/>
            <a:ext cx="1538187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Безымянн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6"/>
          <a:stretch/>
        </p:blipFill>
        <p:spPr bwMode="auto">
          <a:xfrm>
            <a:off x="5436096" y="1937654"/>
            <a:ext cx="1570476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1419622"/>
            <a:ext cx="15978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Субъект(-ы)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6257" y="3151012"/>
            <a:ext cx="12565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Объект(-ы)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2859782"/>
            <a:ext cx="15978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Процесс</a:t>
            </a:r>
          </a:p>
        </p:txBody>
      </p:sp>
      <p:sp>
        <p:nvSpPr>
          <p:cNvPr id="24" name="Дуга 23"/>
          <p:cNvSpPr/>
          <p:nvPr/>
        </p:nvSpPr>
        <p:spPr>
          <a:xfrm rot="21441604">
            <a:off x="5246940" y="1684746"/>
            <a:ext cx="597146" cy="585530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flipH="1">
            <a:off x="3016341" y="1689473"/>
            <a:ext cx="602163" cy="594245"/>
          </a:xfrm>
          <a:prstGeom prst="arc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 descr="Картинки по запросу &quot;научная стать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12" y="2496054"/>
            <a:ext cx="1180282" cy="7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6817948" y="2859782"/>
            <a:ext cx="792088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900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915816" y="1692262"/>
            <a:ext cx="35283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Существенные признаки заимствования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440234"/>
            <a:ext cx="23042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Субъект(ы)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256" y="1440234"/>
            <a:ext cx="23042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Объект(ы)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1440234"/>
            <a:ext cx="23042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Процесс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088306"/>
            <a:ext cx="2520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«реципиент»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«донор»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2088306"/>
            <a:ext cx="26642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форма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объем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язык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источник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копирайт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i="1" dirty="0"/>
              <a:t>оформление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i="1" dirty="0"/>
              <a:t>цитирование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5784" y="2088306"/>
            <a:ext cx="260067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копирование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адаптация (перевод)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модификация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1271452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585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Зачем нужна классификация заимствований?</a:t>
            </a:r>
          </a:p>
        </p:txBody>
      </p:sp>
    </p:spTree>
    <p:extLst>
      <p:ext uri="{BB962C8B-B14F-4D97-AF65-F5344CB8AC3E}">
        <p14:creationId xmlns:p14="http://schemas.microsoft.com/office/powerpoint/2010/main" val="3892487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9568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IV. </a:t>
            </a:r>
            <a:r>
              <a:rPr lang="ru-RU" sz="3200" b="1" dirty="0">
                <a:solidFill>
                  <a:schemeClr val="accent4"/>
                </a:solidFill>
              </a:rPr>
              <a:t>ОЦЕНКА ЗАИМСТВОВАНИЙ</a:t>
            </a:r>
          </a:p>
        </p:txBody>
      </p:sp>
    </p:spTree>
    <p:extLst>
      <p:ext uri="{BB962C8B-B14F-4D97-AF65-F5344CB8AC3E}">
        <p14:creationId xmlns:p14="http://schemas.microsoft.com/office/powerpoint/2010/main" val="3553600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/>
              <a:t>Оценка заимствований: 3 + 1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1701212"/>
            <a:ext cx="15121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«донор»</a:t>
            </a:r>
          </a:p>
        </p:txBody>
      </p:sp>
      <p:pic>
        <p:nvPicPr>
          <p:cNvPr id="13" name="Picture 5" descr="Картинки по запросу &quot;научная стать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3293"/>
            <a:ext cx="2650275" cy="17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Безымянн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50"/>
          <a:stretch/>
        </p:blipFill>
        <p:spPr bwMode="auto">
          <a:xfrm>
            <a:off x="2074714" y="1409732"/>
            <a:ext cx="1538187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Безымянн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6"/>
          <a:stretch/>
        </p:blipFill>
        <p:spPr bwMode="auto">
          <a:xfrm>
            <a:off x="5436096" y="1495716"/>
            <a:ext cx="1570476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Выноска-облако 19"/>
          <p:cNvSpPr/>
          <p:nvPr/>
        </p:nvSpPr>
        <p:spPr>
          <a:xfrm>
            <a:off x="6221334" y="915566"/>
            <a:ext cx="2095082" cy="667727"/>
          </a:xfrm>
          <a:prstGeom prst="cloudCallout">
            <a:avLst>
              <a:gd name="adj1" fmla="val -29216"/>
              <a:gd name="adj2" fmla="val 85324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намерение?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3847" y="3435846"/>
            <a:ext cx="51125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Признание</a:t>
            </a:r>
            <a:r>
              <a:rPr lang="en-US" dirty="0"/>
              <a:t> </a:t>
            </a:r>
            <a:r>
              <a:rPr lang="ru-RU" dirty="0"/>
              <a:t>авторства первичной работы</a:t>
            </a:r>
          </a:p>
          <a:p>
            <a:r>
              <a:rPr lang="ru-RU" dirty="0"/>
              <a:t>2. Оригинальность конечной работы</a:t>
            </a:r>
          </a:p>
          <a:p>
            <a:r>
              <a:rPr lang="ru-RU" dirty="0"/>
              <a:t>3. Последствия заимствования</a:t>
            </a:r>
          </a:p>
          <a:p>
            <a:r>
              <a:rPr lang="ru-RU" dirty="0"/>
              <a:t>+ </a:t>
            </a:r>
            <a:r>
              <a:rPr lang="ru-RU" b="1" dirty="0"/>
              <a:t>намерение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94083" y="4243920"/>
            <a:ext cx="3686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3.1. индивидуальные (для «донора», «реципиента»)</a:t>
            </a:r>
          </a:p>
          <a:p>
            <a:r>
              <a:rPr lang="ru-RU" sz="1200" dirty="0"/>
              <a:t>3.2. эпистемологические </a:t>
            </a:r>
          </a:p>
          <a:p>
            <a:r>
              <a:rPr lang="ru-RU" sz="1200" dirty="0"/>
              <a:t>3.3. финансовые</a:t>
            </a:r>
          </a:p>
          <a:p>
            <a:r>
              <a:rPr lang="ru-RU" sz="1200" dirty="0"/>
              <a:t>3.4. социальные</a:t>
            </a:r>
          </a:p>
        </p:txBody>
      </p:sp>
      <p:cxnSp>
        <p:nvCxnSpPr>
          <p:cNvPr id="26" name="Соединительная линия уступом 25"/>
          <p:cNvCxnSpPr>
            <a:endCxn id="24" idx="1"/>
          </p:cNvCxnSpPr>
          <p:nvPr/>
        </p:nvCxnSpPr>
        <p:spPr>
          <a:xfrm>
            <a:off x="5069045" y="4243920"/>
            <a:ext cx="425038" cy="415499"/>
          </a:xfrm>
          <a:prstGeom prst="bentConnector3">
            <a:avLst>
              <a:gd name="adj1" fmla="val 354"/>
            </a:avLst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1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205976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mbria" panose="02040503050406030204" pitchFamily="18" charset="0"/>
              </a:rPr>
              <a:t>Публикационная практика через призму концепции </a:t>
            </a:r>
            <a:r>
              <a:rPr lang="en-US" sz="2800" b="1" i="1" dirty="0">
                <a:latin typeface="Cambria" panose="02040503050406030204" pitchFamily="18" charset="0"/>
              </a:rPr>
              <a:t>integrity</a:t>
            </a:r>
            <a:endParaRPr lang="ru-RU" sz="2800" b="1" i="1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468" y="4712248"/>
            <a:ext cx="5931680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* Стандарты здесь – это принципы и нормы (правила, рекомендации).</a:t>
            </a:r>
            <a:endParaRPr lang="sv-SE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907704" y="1564750"/>
            <a:ext cx="2520280" cy="2317767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INTEGRITY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(добросовестность)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0" y="1865725"/>
            <a:ext cx="1728192" cy="86921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Нормативные и правовые акты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07704" y="3465091"/>
            <a:ext cx="1863824" cy="83485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Исследовательские и публикационные стандарты*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47864" y="1458375"/>
            <a:ext cx="1584176" cy="8056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Этические стандарты*</a:t>
            </a:r>
            <a:endParaRPr lang="ru-RU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915816" y="1692262"/>
            <a:ext cx="35283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(1) Трудности оценки заимствований: </a:t>
            </a:r>
            <a:r>
              <a:rPr lang="ru-RU" sz="2400" b="1" dirty="0">
                <a:solidFill>
                  <a:srgbClr val="FF0000"/>
                </a:solidFill>
              </a:rPr>
              <a:t>многообразие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440234"/>
            <a:ext cx="23042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Субъект(ы)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256" y="1440234"/>
            <a:ext cx="23042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Объект(ы)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1440234"/>
            <a:ext cx="23042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Процесс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088306"/>
            <a:ext cx="2520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«реципиент»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«донор»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2088306"/>
            <a:ext cx="26642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форма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объем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язык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источник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копирайт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i="1" dirty="0"/>
              <a:t>оформление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i="1" dirty="0"/>
              <a:t>цитирование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5784" y="2088306"/>
            <a:ext cx="260067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копирование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адаптация (перевод)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/>
              <a:t>модификация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132026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b="1" dirty="0"/>
              <a:t>Субъекты? </a:t>
            </a:r>
          </a:p>
        </p:txBody>
      </p:sp>
      <p:pic>
        <p:nvPicPr>
          <p:cNvPr id="10" name="Picture 5" descr="Картинки по запросу &quot;научная стать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2185"/>
            <a:ext cx="1325138" cy="8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Безымянны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50"/>
          <a:stretch/>
        </p:blipFill>
        <p:spPr bwMode="auto">
          <a:xfrm>
            <a:off x="611560" y="1705404"/>
            <a:ext cx="769094" cy="10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Безымянны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6"/>
          <a:stretch/>
        </p:blipFill>
        <p:spPr bwMode="auto">
          <a:xfrm>
            <a:off x="2123728" y="1730156"/>
            <a:ext cx="785238" cy="10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91680" y="1351461"/>
            <a:ext cx="15978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«реципиент»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169" y="1351461"/>
            <a:ext cx="15978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«донор»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161122" y="2258965"/>
            <a:ext cx="4903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51920" y="2096293"/>
            <a:ext cx="2880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ЧУЖОЕ</a:t>
            </a:r>
          </a:p>
        </p:txBody>
      </p:sp>
      <p:pic>
        <p:nvPicPr>
          <p:cNvPr id="24" name="Picture 5" descr="Картинки по запросу &quot;научная стать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66815"/>
            <a:ext cx="1325138" cy="8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3161122" y="3433595"/>
            <a:ext cx="4903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23928" y="3256623"/>
            <a:ext cx="2880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СВОЁ</a:t>
            </a:r>
          </a:p>
        </p:txBody>
      </p:sp>
      <p:pic>
        <p:nvPicPr>
          <p:cNvPr id="33" name="Picture 3" descr="C:\Users\User\Desktop\Безымянны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6"/>
          <a:stretch/>
        </p:blipFill>
        <p:spPr bwMode="auto">
          <a:xfrm>
            <a:off x="2123728" y="2880034"/>
            <a:ext cx="785238" cy="10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User\Desktop\Безымянный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6"/>
          <a:stretch/>
        </p:blipFill>
        <p:spPr bwMode="auto">
          <a:xfrm flipH="1">
            <a:off x="496826" y="2882284"/>
            <a:ext cx="762806" cy="10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821988" y="1112933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?</a:t>
            </a:r>
          </a:p>
        </p:txBody>
      </p:sp>
      <p:pic>
        <p:nvPicPr>
          <p:cNvPr id="3079" name="Picture 7" descr="C:\Users\User\Desktop\Безымянный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1" y="2371297"/>
            <a:ext cx="864096" cy="103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Соединительная линия уступом 40"/>
          <p:cNvCxnSpPr>
            <a:endCxn id="3079" idx="1"/>
          </p:cNvCxnSpPr>
          <p:nvPr/>
        </p:nvCxnSpPr>
        <p:spPr>
          <a:xfrm>
            <a:off x="4355976" y="2371298"/>
            <a:ext cx="2449635" cy="519897"/>
          </a:xfrm>
          <a:prstGeom prst="bentConnector3">
            <a:avLst>
              <a:gd name="adj1" fmla="val 229"/>
            </a:avLst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99992" y="259425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вариант</a:t>
            </a:r>
            <a:r>
              <a:rPr lang="ru-RU" sz="1600" dirty="0">
                <a:solidFill>
                  <a:schemeClr val="accent1"/>
                </a:solidFill>
              </a:rPr>
              <a:t>: выдуманное</a:t>
            </a: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flipV="1">
            <a:off x="4354613" y="1528432"/>
            <a:ext cx="2377627" cy="582918"/>
          </a:xfrm>
          <a:prstGeom prst="bentConnector3">
            <a:avLst>
              <a:gd name="adj1" fmla="val -292"/>
            </a:avLst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9992" y="158614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вариант</a:t>
            </a:r>
            <a:r>
              <a:rPr lang="ru-RU" sz="1600" dirty="0">
                <a:solidFill>
                  <a:schemeClr val="accent1"/>
                </a:solidFill>
              </a:rPr>
              <a:t>: неизвестно</a:t>
            </a:r>
          </a:p>
        </p:txBody>
      </p:sp>
    </p:spTree>
    <p:extLst>
      <p:ext uri="{BB962C8B-B14F-4D97-AF65-F5344CB8AC3E}">
        <p14:creationId xmlns:p14="http://schemas.microsoft.com/office/powerpoint/2010/main" val="2744458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Объекты?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75606"/>
            <a:ext cx="1696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&gt; </a:t>
            </a:r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форма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995686"/>
            <a:ext cx="2232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Форма выражения</a:t>
            </a:r>
          </a:p>
          <a:p>
            <a:r>
              <a:rPr lang="ru-RU" dirty="0"/>
              <a:t>Идея</a:t>
            </a:r>
          </a:p>
          <a:p>
            <a:r>
              <a:rPr lang="ru-RU" b="1" dirty="0">
                <a:solidFill>
                  <a:schemeClr val="accent1"/>
                </a:solidFill>
              </a:rPr>
              <a:t>Текст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Иллюстрация</a:t>
            </a:r>
          </a:p>
          <a:p>
            <a:r>
              <a:rPr lang="ru-RU" dirty="0"/>
              <a:t>Данные</a:t>
            </a:r>
          </a:p>
          <a:p>
            <a:r>
              <a:rPr lang="ru-RU" dirty="0"/>
              <a:t>Электронный код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577" y="2457350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устная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вещественная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электронная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63688" y="2457350"/>
            <a:ext cx="288032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763688" y="2826682"/>
            <a:ext cx="288032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9992" y="2277909"/>
            <a:ext cx="20162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1.1. Тип документа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Препринт</a:t>
            </a:r>
          </a:p>
          <a:p>
            <a:r>
              <a:rPr lang="ru-RU" b="1" dirty="0">
                <a:solidFill>
                  <a:schemeClr val="accent1"/>
                </a:solidFill>
              </a:rPr>
              <a:t>Статья</a:t>
            </a:r>
          </a:p>
          <a:p>
            <a:r>
              <a:rPr lang="ru-RU" dirty="0"/>
              <a:t>Монография</a:t>
            </a:r>
          </a:p>
          <a:p>
            <a:r>
              <a:rPr lang="ru-RU" dirty="0"/>
              <a:t>Презентация</a:t>
            </a:r>
          </a:p>
          <a:p>
            <a:r>
              <a:rPr lang="ru-RU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16" y="2539519"/>
            <a:ext cx="28083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1.1.1. Разделы рукописи</a:t>
            </a:r>
          </a:p>
          <a:p>
            <a:r>
              <a:rPr lang="ru-RU" dirty="0"/>
              <a:t>Обоснование</a:t>
            </a:r>
          </a:p>
          <a:p>
            <a:r>
              <a:rPr lang="ru-RU" dirty="0"/>
              <a:t>Методы</a:t>
            </a:r>
          </a:p>
          <a:p>
            <a:r>
              <a:rPr lang="ru-RU" dirty="0"/>
              <a:t>Результаты</a:t>
            </a:r>
          </a:p>
          <a:p>
            <a:r>
              <a:rPr lang="ru-RU" dirty="0"/>
              <a:t>Обсуждение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63888" y="2695877"/>
            <a:ext cx="0" cy="31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35896" y="285361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2715766"/>
            <a:ext cx="0" cy="31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24128" y="2873501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71600" y="1860381"/>
            <a:ext cx="0" cy="596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186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2538651"/>
            <a:ext cx="2016224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Сфабрикованные заимствования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5580" y="1386523"/>
            <a:ext cx="2016224" cy="108012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Неоформленные значительные заимствования чужого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3258731"/>
            <a:ext cx="2016224" cy="115212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Заимствования, приведшие к негативным социальным последствиям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8351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ПУБЛИКАЦИОННЫЕ «ГРЕХИ»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940152" y="2394635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3059832" y="2394635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240" y="1325248"/>
            <a:ext cx="2016224" cy="108012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Оформленные обоснованные заимствования чужого материала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5440" y="2538651"/>
            <a:ext cx="2016224" cy="864096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Декларируемые заимствования из собственных трудов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2240" y="3546763"/>
            <a:ext cx="2016224" cy="864096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[</a:t>
            </a:r>
            <a:r>
              <a:rPr lang="ru-RU" sz="1600" dirty="0"/>
              <a:t>корректное</a:t>
            </a:r>
            <a:r>
              <a:rPr lang="en-US" sz="1600" dirty="0"/>
              <a:t>]</a:t>
            </a:r>
            <a:r>
              <a:rPr lang="ru-RU" sz="1600" dirty="0"/>
              <a:t> Перефразирование</a:t>
            </a:r>
          </a:p>
        </p:txBody>
      </p:sp>
      <p:sp>
        <p:nvSpPr>
          <p:cNvPr id="13" name="Двойные круглые скобки 12"/>
          <p:cNvSpPr/>
          <p:nvPr/>
        </p:nvSpPr>
        <p:spPr>
          <a:xfrm>
            <a:off x="3851920" y="2394635"/>
            <a:ext cx="1872208" cy="64807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………………..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7944" y="2460253"/>
            <a:ext cx="1440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100500 вариантов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2240" y="483518"/>
            <a:ext cx="194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ДОБРОСОВЕСТНАЯ ПУБЛИКАЦИОННАЯ 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393165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SAYGITOV\РЕДАКЦИЯ\Этика науки\Публикационная этика\Плагиат\Severity\13 типов и тяже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37" y="267494"/>
            <a:ext cx="645453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12207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Пример классификации заимствований: </a:t>
            </a:r>
            <a:r>
              <a:rPr lang="ru-RU" sz="2000" b="1" u="sng" dirty="0"/>
              <a:t>13 вариантов</a:t>
            </a:r>
          </a:p>
        </p:txBody>
      </p:sp>
      <p:sp>
        <p:nvSpPr>
          <p:cNvPr id="3" name="Дуга 2"/>
          <p:cNvSpPr/>
          <p:nvPr/>
        </p:nvSpPr>
        <p:spPr>
          <a:xfrm rot="10800000">
            <a:off x="1331640" y="-288033"/>
            <a:ext cx="1512168" cy="3939902"/>
          </a:xfrm>
          <a:prstGeom prst="arc">
            <a:avLst/>
          </a:prstGeom>
          <a:ln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78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915816" y="1692262"/>
            <a:ext cx="35283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(2) Трудности оценки заимствований: </a:t>
            </a:r>
            <a:r>
              <a:rPr lang="ru-RU" sz="2800" b="1" dirty="0">
                <a:solidFill>
                  <a:srgbClr val="FF0000"/>
                </a:solidFill>
              </a:rPr>
              <a:t>субъективность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440234"/>
            <a:ext cx="23042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Субъект(ы)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256" y="1440234"/>
            <a:ext cx="23042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Объект(ы)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1440234"/>
            <a:ext cx="23042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Процесс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088306"/>
            <a:ext cx="2520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«реципиент»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«донор»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2088306"/>
            <a:ext cx="26642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форма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sz="1800" b="1" dirty="0">
                <a:solidFill>
                  <a:srgbClr val="FF0000"/>
                </a:solidFill>
              </a:rPr>
              <a:t>ОБЪЕМ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язык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источник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копирайт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оформление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цитирование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5784" y="2088306"/>
            <a:ext cx="260067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копирование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адаптация (перевод)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модификация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965469"/>
            <a:ext cx="3159968" cy="7584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dirty="0"/>
              <a:t>объем, обоснованный целью цитирования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4446911" y="2660360"/>
            <a:ext cx="438582" cy="171636"/>
          </a:xfrm>
          <a:prstGeom prst="bentConnector3">
            <a:avLst>
              <a:gd name="adj1" fmla="val -5018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5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Отношение редакторов научных журналов к заимствованиям в рукописях неоднородно</a:t>
            </a:r>
          </a:p>
        </p:txBody>
      </p:sp>
      <p:pic>
        <p:nvPicPr>
          <p:cNvPr id="102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9144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403648" y="1934517"/>
            <a:ext cx="10081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411760" y="1934517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1934517"/>
            <a:ext cx="122413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1491630"/>
            <a:ext cx="33843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оценка «тяжести» заимствований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34565" y="4712245"/>
            <a:ext cx="2529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Источник</a:t>
            </a:r>
            <a:r>
              <a:rPr lang="ru-RU" sz="1400" dirty="0"/>
              <a:t>: </a:t>
            </a:r>
            <a:r>
              <a:rPr lang="en-US" sz="1400" dirty="0"/>
              <a:t>Y</a:t>
            </a:r>
            <a:r>
              <a:rPr lang="ru-RU" sz="1400" dirty="0"/>
              <a:t>.</a:t>
            </a:r>
            <a:r>
              <a:rPr lang="en-US" sz="1400" dirty="0"/>
              <a:t> Zhang</a:t>
            </a:r>
            <a:r>
              <a:rPr lang="ru-RU" sz="1400" dirty="0"/>
              <a:t>,</a:t>
            </a:r>
            <a:r>
              <a:rPr lang="en-US" sz="1400" dirty="0"/>
              <a:t> X</a:t>
            </a:r>
            <a:r>
              <a:rPr lang="ru-RU" sz="1400" dirty="0"/>
              <a:t>. </a:t>
            </a:r>
            <a:r>
              <a:rPr lang="en-US" sz="1400" dirty="0" err="1"/>
              <a:t>Jia</a:t>
            </a:r>
            <a:r>
              <a:rPr lang="en-US" sz="1400" dirty="0"/>
              <a:t>, 2012.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1360824"/>
            <a:ext cx="3240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&lt;10% - </a:t>
            </a:r>
            <a:r>
              <a:rPr lang="ru-RU" dirty="0"/>
              <a:t>незначительный объем</a:t>
            </a:r>
          </a:p>
          <a:p>
            <a:r>
              <a:rPr lang="en-US" dirty="0"/>
              <a:t>&gt;40% - </a:t>
            </a:r>
            <a:r>
              <a:rPr lang="ru-RU" dirty="0"/>
              <a:t>неприемлемый объем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932040" y="1491630"/>
            <a:ext cx="0" cy="353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3"/>
          </p:cNvCxnSpPr>
          <p:nvPr/>
        </p:nvCxnSpPr>
        <p:spPr>
          <a:xfrm flipV="1">
            <a:off x="4427984" y="1668600"/>
            <a:ext cx="43204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76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Отношение редакторов научных журналов к заимствованиям в рукописях неоднородно</a:t>
            </a:r>
          </a:p>
        </p:txBody>
      </p:sp>
      <p:pic>
        <p:nvPicPr>
          <p:cNvPr id="102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9144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403648" y="1934517"/>
            <a:ext cx="10081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411760" y="1934517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1934517"/>
            <a:ext cx="122413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1491630"/>
            <a:ext cx="33843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оценка «тяжести» заимствований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34565" y="4712245"/>
            <a:ext cx="2529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Источник</a:t>
            </a:r>
            <a:r>
              <a:rPr lang="ru-RU" sz="1400" dirty="0"/>
              <a:t>: </a:t>
            </a:r>
            <a:r>
              <a:rPr lang="en-US" sz="1400" dirty="0"/>
              <a:t>Y</a:t>
            </a:r>
            <a:r>
              <a:rPr lang="ru-RU" sz="1400" dirty="0"/>
              <a:t>.</a:t>
            </a:r>
            <a:r>
              <a:rPr lang="en-US" sz="1400" dirty="0"/>
              <a:t> Zhang</a:t>
            </a:r>
            <a:r>
              <a:rPr lang="ru-RU" sz="1400" dirty="0"/>
              <a:t>,</a:t>
            </a:r>
            <a:r>
              <a:rPr lang="en-US" sz="1400" dirty="0"/>
              <a:t> X</a:t>
            </a:r>
            <a:r>
              <a:rPr lang="ru-RU" sz="1400" dirty="0"/>
              <a:t>. </a:t>
            </a:r>
            <a:r>
              <a:rPr lang="en-US" sz="1400" dirty="0" err="1"/>
              <a:t>Jia</a:t>
            </a:r>
            <a:r>
              <a:rPr lang="en-US" sz="1400" dirty="0"/>
              <a:t>, 2012.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1360824"/>
            <a:ext cx="3240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&lt;10% - </a:t>
            </a:r>
            <a:r>
              <a:rPr lang="ru-RU" dirty="0"/>
              <a:t>незначительный объем</a:t>
            </a:r>
          </a:p>
          <a:p>
            <a:r>
              <a:rPr lang="en-US" dirty="0"/>
              <a:t>&gt;40% - </a:t>
            </a:r>
            <a:r>
              <a:rPr lang="ru-RU" dirty="0"/>
              <a:t>неприемлемый объем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932040" y="1641743"/>
            <a:ext cx="0" cy="353943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3"/>
          </p:cNvCxnSpPr>
          <p:nvPr/>
        </p:nvCxnSpPr>
        <p:spPr>
          <a:xfrm flipV="1">
            <a:off x="4427984" y="1668600"/>
            <a:ext cx="432048" cy="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93418" y="2028205"/>
            <a:ext cx="26150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ru-RU" dirty="0"/>
              <a:t>20</a:t>
            </a:r>
            <a:r>
              <a:rPr lang="en-US" dirty="0"/>
              <a:t>% - </a:t>
            </a:r>
            <a:r>
              <a:rPr lang="ru-RU" dirty="0"/>
              <a:t>просят переписать</a:t>
            </a:r>
          </a:p>
          <a:p>
            <a:r>
              <a:rPr lang="en-US" dirty="0"/>
              <a:t>&gt;40% - </a:t>
            </a:r>
            <a:r>
              <a:rPr lang="ru-RU" dirty="0"/>
              <a:t>сразу отказывают</a:t>
            </a:r>
          </a:p>
          <a:p>
            <a:r>
              <a:rPr lang="ru-RU" dirty="0"/>
              <a:t>20-40% - кто как</a:t>
            </a: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4932040" y="2114537"/>
            <a:ext cx="1296144" cy="367203"/>
          </a:xfrm>
          <a:prstGeom prst="bentConnector3">
            <a:avLst>
              <a:gd name="adj1" fmla="val -265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04047" y="2139702"/>
            <a:ext cx="108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решение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2114537"/>
            <a:ext cx="225667" cy="180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391730"/>
            <a:ext cx="225667" cy="18002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2643758"/>
            <a:ext cx="225667" cy="18002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0000">
                <a:srgbClr val="92D050"/>
              </a:gs>
              <a:gs pos="64999">
                <a:srgbClr val="FFCC00"/>
              </a:gs>
              <a:gs pos="89999">
                <a:srgbClr val="FFCC00"/>
              </a:gs>
              <a:gs pos="100000">
                <a:srgbClr val="FF8200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27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53516"/>
            <a:ext cx="6771166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81715"/>
            <a:ext cx="7387010" cy="8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48065" y="3913755"/>
            <a:ext cx="35705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54563" y="4129778"/>
            <a:ext cx="57121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18927" y="4365094"/>
            <a:ext cx="5665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98478" y="3211676"/>
            <a:ext cx="62348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00200" y="3030366"/>
            <a:ext cx="6331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98482" y="3049659"/>
            <a:ext cx="4171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948272" y="4710859"/>
            <a:ext cx="2016216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Источник: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ВАК, 2015.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1216" y="1351037"/>
            <a:ext cx="3754760" cy="42862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/>
                </a:solidFill>
                <a:latin typeface="Cambria" panose="02040503050406030204" pitchFamily="18" charset="0"/>
              </a:rPr>
              <a:t>ВАК: особое мнение</a:t>
            </a:r>
            <a:endParaRPr lang="ru-RU" sz="24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29680" y="267494"/>
            <a:ext cx="6842720" cy="85725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(3) Трудности оценки заимствований: </a:t>
            </a:r>
            <a:r>
              <a:rPr lang="ru-RU" sz="2800" b="1" dirty="0">
                <a:solidFill>
                  <a:srgbClr val="FF0000"/>
                </a:solidFill>
              </a:rPr>
              <a:t>вариативность определений</a:t>
            </a:r>
          </a:p>
        </p:txBody>
      </p:sp>
    </p:spTree>
    <p:extLst>
      <p:ext uri="{BB962C8B-B14F-4D97-AF65-F5344CB8AC3E}">
        <p14:creationId xmlns:p14="http://schemas.microsoft.com/office/powerpoint/2010/main" val="84274955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5976"/>
            <a:ext cx="6491064" cy="857250"/>
          </a:xfrm>
        </p:spPr>
        <p:txBody>
          <a:bodyPr>
            <a:noAutofit/>
          </a:bodyPr>
          <a:lstStyle/>
          <a:p>
            <a:r>
              <a:rPr lang="ru-RU" sz="2800" b="1" dirty="0"/>
              <a:t>(4) Трудности оценки заимствований: </a:t>
            </a:r>
            <a:r>
              <a:rPr lang="ru-RU" sz="2800" b="1" dirty="0">
                <a:solidFill>
                  <a:srgbClr val="FF0000"/>
                </a:solidFill>
              </a:rPr>
              <a:t>точка зрения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1032" y="4378047"/>
            <a:ext cx="11610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АВТОРЫ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3384" y="1742421"/>
            <a:ext cx="29690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ИЗДАТЕЛЬ («реципиент»)</a:t>
            </a:r>
          </a:p>
          <a:p>
            <a:r>
              <a:rPr lang="ru-RU" b="1" dirty="0"/>
              <a:t>РЕДАКТОР</a:t>
            </a:r>
          </a:p>
          <a:p>
            <a:r>
              <a:rPr lang="ru-RU" b="1" dirty="0"/>
              <a:t>РЕЦЕНЗЕНТ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728266"/>
            <a:ext cx="252028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ТРЕТЬИ ЛИЦА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Диссернет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«Антиплагиат»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НЭБ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ВАК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АНРИ (Совет по этике)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Издатель («донор»)</a:t>
            </a:r>
          </a:p>
        </p:txBody>
      </p:sp>
      <p:pic>
        <p:nvPicPr>
          <p:cNvPr id="4100" name="Picture 4" descr="Картинки по запросу &quot;точка зрен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25718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3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205976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mbria" panose="02040503050406030204" pitchFamily="18" charset="0"/>
              </a:rPr>
              <a:t>Публикационная практика через призму концепции </a:t>
            </a:r>
            <a:r>
              <a:rPr lang="en-US" sz="2800" b="1" i="1" dirty="0">
                <a:latin typeface="Cambria" panose="02040503050406030204" pitchFamily="18" charset="0"/>
              </a:rPr>
              <a:t>integrity</a:t>
            </a:r>
            <a:endParaRPr lang="ru-RU" sz="2800" b="1" i="1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468" y="4712248"/>
            <a:ext cx="5931680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* Стандарты здесь – это принципы и нормы (правила, рекомендации).</a:t>
            </a:r>
            <a:endParaRPr lang="sv-SE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1958912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&lt; </a:t>
            </a:r>
            <a:r>
              <a:rPr lang="ru-RU" sz="1800" dirty="0"/>
              <a:t>Авторство</a:t>
            </a:r>
          </a:p>
          <a:p>
            <a:r>
              <a:rPr lang="en-US" sz="1800" dirty="0"/>
              <a:t>&lt; </a:t>
            </a:r>
            <a:r>
              <a:rPr lang="ru-RU" sz="1800" dirty="0"/>
              <a:t>Аффилиация</a:t>
            </a:r>
            <a:endParaRPr lang="en-US" sz="1800" dirty="0"/>
          </a:p>
          <a:p>
            <a:r>
              <a:rPr lang="en-US" sz="1800" dirty="0"/>
              <a:t>&lt; </a:t>
            </a:r>
            <a:r>
              <a:rPr lang="ru-RU" sz="1800" dirty="0"/>
              <a:t>Заимствования</a:t>
            </a:r>
            <a:endParaRPr lang="en-US" sz="1800" dirty="0"/>
          </a:p>
          <a:p>
            <a:r>
              <a:rPr lang="en-US" sz="1800" dirty="0"/>
              <a:t>&lt; </a:t>
            </a:r>
            <a:r>
              <a:rPr lang="ru-RU" sz="1800" dirty="0"/>
              <a:t>Конфликт интересов</a:t>
            </a:r>
          </a:p>
          <a:p>
            <a:r>
              <a:rPr lang="en-US" sz="1800" dirty="0"/>
              <a:t>&lt;</a:t>
            </a:r>
            <a:r>
              <a:rPr lang="ru-RU" sz="1800" dirty="0"/>
              <a:t> Источники финансирования</a:t>
            </a:r>
          </a:p>
          <a:p>
            <a:r>
              <a:rPr lang="en-US" sz="1800" dirty="0"/>
              <a:t>&lt; </a:t>
            </a:r>
            <a:r>
              <a:rPr lang="ru-RU" sz="1800" dirty="0"/>
              <a:t>Информированное согласие</a:t>
            </a:r>
            <a:endParaRPr lang="en-US" sz="1800" dirty="0"/>
          </a:p>
          <a:p>
            <a:r>
              <a:rPr lang="en-US" sz="1800" dirty="0"/>
              <a:t>&lt;</a:t>
            </a:r>
            <a:r>
              <a:rPr lang="ru-RU" sz="1800" dirty="0"/>
              <a:t> Санкции</a:t>
            </a:r>
            <a:endParaRPr lang="en-US" sz="1800" dirty="0"/>
          </a:p>
          <a:p>
            <a:r>
              <a:rPr lang="en-US" sz="1800" dirty="0"/>
              <a:t>&lt; …</a:t>
            </a:r>
            <a:endParaRPr lang="ru-RU" sz="1800" dirty="0"/>
          </a:p>
        </p:txBody>
      </p:sp>
      <p:sp>
        <p:nvSpPr>
          <p:cNvPr id="20" name="Овал 19"/>
          <p:cNvSpPr/>
          <p:nvPr/>
        </p:nvSpPr>
        <p:spPr>
          <a:xfrm>
            <a:off x="1907704" y="1564750"/>
            <a:ext cx="2520280" cy="2317767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INTEGRITY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(добросовестность)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0" y="1865725"/>
            <a:ext cx="1728192" cy="86921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Нормативные и правовые акты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07704" y="3465091"/>
            <a:ext cx="1863824" cy="83485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Исследовательские и публикационные стандарты*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47864" y="1458375"/>
            <a:ext cx="1584176" cy="8056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Этические стандарты*</a:t>
            </a:r>
            <a:endParaRPr lang="ru-RU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5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90364"/>
            <a:ext cx="6491064" cy="857250"/>
          </a:xfrm>
        </p:spPr>
        <p:txBody>
          <a:bodyPr>
            <a:noAutofit/>
          </a:bodyPr>
          <a:lstStyle/>
          <a:p>
            <a:r>
              <a:rPr lang="ru-RU" sz="2800" b="1" dirty="0"/>
              <a:t>(5) Трудности оценки заимствований: </a:t>
            </a:r>
            <a:r>
              <a:rPr lang="ru-RU" sz="2800" b="1" dirty="0">
                <a:solidFill>
                  <a:srgbClr val="FF0000"/>
                </a:solidFill>
              </a:rPr>
              <a:t>детекция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99568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&gt; </a:t>
            </a:r>
            <a:r>
              <a:rPr lang="ru-RU" sz="2400" dirty="0"/>
              <a:t>Недоступность инструментов обнаружения</a:t>
            </a:r>
          </a:p>
          <a:p>
            <a:r>
              <a:rPr lang="en-US" sz="2400" dirty="0"/>
              <a:t>&gt; </a:t>
            </a:r>
            <a:r>
              <a:rPr lang="ru-RU" sz="2400" dirty="0"/>
              <a:t>Неодинаковые результаты у разных инструментов</a:t>
            </a:r>
          </a:p>
          <a:p>
            <a:r>
              <a:rPr lang="en-US" sz="2400" dirty="0"/>
              <a:t>&gt; </a:t>
            </a:r>
            <a:r>
              <a:rPr lang="ru-RU" sz="2400" dirty="0"/>
              <a:t>Ложноположительные результаты</a:t>
            </a:r>
          </a:p>
          <a:p>
            <a:r>
              <a:rPr lang="en-US" sz="2400" dirty="0"/>
              <a:t>&gt; </a:t>
            </a:r>
            <a:r>
              <a:rPr lang="ru-RU" sz="2400" dirty="0"/>
              <a:t>Ложноотрицательные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85112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(6) Трудности оценки заимствований: </a:t>
            </a:r>
            <a:r>
              <a:rPr lang="ru-RU" sz="2800" b="1" dirty="0">
                <a:solidFill>
                  <a:srgbClr val="FF0000"/>
                </a:solidFill>
              </a:rPr>
              <a:t>контекст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Countries(Cultural)-Specific</a:t>
            </a:r>
            <a:endParaRPr lang="ru-RU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Discipline-Specific (</a:t>
            </a:r>
            <a:r>
              <a:rPr lang="ru-RU" sz="2800" dirty="0"/>
              <a:t>в т.ч. </a:t>
            </a:r>
            <a:r>
              <a:rPr lang="en-US" sz="2800" dirty="0"/>
              <a:t>common knowledge)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Journal-Specific (</a:t>
            </a:r>
            <a:r>
              <a:rPr lang="ru-RU" sz="2800" dirty="0"/>
              <a:t>редакционная политика)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Authors-Specific (</a:t>
            </a:r>
            <a:r>
              <a:rPr lang="ru-RU" sz="2800" dirty="0"/>
              <a:t>публикационная активность авторов, многочисленность авторов рукописи)</a:t>
            </a:r>
          </a:p>
        </p:txBody>
      </p:sp>
    </p:spTree>
    <p:extLst>
      <p:ext uri="{BB962C8B-B14F-4D97-AF65-F5344CB8AC3E}">
        <p14:creationId xmlns:p14="http://schemas.microsoft.com/office/powerpoint/2010/main" val="731501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9568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V. </a:t>
            </a:r>
            <a:r>
              <a:rPr lang="ru-RU" sz="3200" b="1" dirty="0">
                <a:solidFill>
                  <a:schemeClr val="accent4"/>
                </a:solidFill>
              </a:rPr>
              <a:t>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1981419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7" y="627534"/>
            <a:ext cx="8229600" cy="1836203"/>
          </a:xfrm>
        </p:spPr>
        <p:txBody>
          <a:bodyPr>
            <a:normAutofit/>
          </a:bodyPr>
          <a:lstStyle/>
          <a:p>
            <a:pPr algn="l"/>
            <a:r>
              <a:rPr lang="ru-RU" sz="3100" dirty="0">
                <a:latin typeface="Cambria" panose="02040503050406030204" pitchFamily="18" charset="0"/>
              </a:rPr>
              <a:t>Заимствования – 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допустимая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(!) </a:t>
            </a:r>
            <a:r>
              <a:rPr lang="ru-RU" sz="3100" dirty="0">
                <a:latin typeface="Cambria" panose="02040503050406030204" pitchFamily="18" charset="0"/>
              </a:rPr>
              <a:t>публикационная практика </a:t>
            </a:r>
            <a:r>
              <a:rPr lang="ru-RU" sz="3100" i="1" dirty="0">
                <a:latin typeface="Cambria" panose="02040503050406030204" pitchFamily="18" charset="0"/>
              </a:rPr>
              <a:t>при условии</a:t>
            </a:r>
            <a:r>
              <a:rPr lang="ru-RU" sz="3100" dirty="0">
                <a:latin typeface="Cambria" panose="02040503050406030204" pitchFamily="18" charset="0"/>
              </a:rPr>
              <a:t>:</a:t>
            </a:r>
            <a:br>
              <a:rPr lang="ru-RU" sz="3100" dirty="0">
                <a:latin typeface="Cambria" panose="02040503050406030204" pitchFamily="18" charset="0"/>
              </a:rPr>
            </a:br>
            <a:endParaRPr lang="ru-RU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7" y="2163513"/>
            <a:ext cx="7966720" cy="12003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3" indent="-342883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</a:rPr>
              <a:t>надлежащего оформления,</a:t>
            </a:r>
          </a:p>
          <a:p>
            <a:pPr marL="342883" indent="-342883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</a:rPr>
              <a:t>указания авторства,</a:t>
            </a:r>
          </a:p>
          <a:p>
            <a:pPr marL="342883" indent="-342883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</a:rPr>
              <a:t>объем заимствований оправдан целью цитирования.</a:t>
            </a: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363838"/>
            <a:ext cx="66247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COPE (2019): </a:t>
            </a:r>
            <a:r>
              <a:rPr lang="ru-RU" dirty="0">
                <a:solidFill>
                  <a:srgbClr val="FF0000"/>
                </a:solidFill>
              </a:rPr>
              <a:t>наличие разрешения правообладателя (?)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2260" y="4640237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Источник</a:t>
            </a:r>
            <a:r>
              <a:rPr lang="ru-RU" sz="1400" dirty="0"/>
              <a:t>: </a:t>
            </a:r>
            <a:r>
              <a:rPr lang="en-US" sz="1400" dirty="0"/>
              <a:t>COPE, 2019.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7536498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7" y="2187902"/>
            <a:ext cx="4320481" cy="455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7" y="627534"/>
            <a:ext cx="8229600" cy="1836203"/>
          </a:xfrm>
        </p:spPr>
        <p:txBody>
          <a:bodyPr>
            <a:normAutofit/>
          </a:bodyPr>
          <a:lstStyle/>
          <a:p>
            <a:pPr algn="l"/>
            <a:r>
              <a:rPr lang="ru-RU" sz="3100" dirty="0">
                <a:latin typeface="Cambria" panose="02040503050406030204" pitchFamily="18" charset="0"/>
              </a:rPr>
              <a:t>Заимствования – 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допустимая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(!) </a:t>
            </a:r>
            <a:r>
              <a:rPr lang="ru-RU" sz="3100" dirty="0">
                <a:latin typeface="Cambria" panose="02040503050406030204" pitchFamily="18" charset="0"/>
              </a:rPr>
              <a:t>публикационная практика </a:t>
            </a:r>
            <a:r>
              <a:rPr lang="ru-RU" sz="3100" i="1" dirty="0">
                <a:latin typeface="Cambria" panose="02040503050406030204" pitchFamily="18" charset="0"/>
              </a:rPr>
              <a:t>при условии</a:t>
            </a:r>
            <a:r>
              <a:rPr lang="ru-RU" sz="3100" dirty="0">
                <a:latin typeface="Cambria" panose="02040503050406030204" pitchFamily="18" charset="0"/>
              </a:rPr>
              <a:t>:</a:t>
            </a:r>
            <a:br>
              <a:rPr lang="ru-RU" sz="3100" dirty="0">
                <a:latin typeface="Cambria" panose="02040503050406030204" pitchFamily="18" charset="0"/>
              </a:rPr>
            </a:br>
            <a:endParaRPr lang="ru-RU" sz="3100" dirty="0"/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5089039" y="3340028"/>
            <a:ext cx="3921288" cy="959913"/>
          </a:xfrm>
          <a:prstGeom prst="accentBorderCallout1">
            <a:avLst>
              <a:gd name="adj1" fmla="val 18750"/>
              <a:gd name="adj2" fmla="val -3820"/>
              <a:gd name="adj3" fmla="val -74345"/>
              <a:gd name="adj4" fmla="val -1632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457178" indent="-457178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Текст «</a:t>
            </a:r>
            <a:r>
              <a:rPr lang="ru-RU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закавычен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457178" indent="-457178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Автор перевода указан</a:t>
            </a:r>
          </a:p>
          <a:p>
            <a:pPr marL="457178" indent="-457178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Внесение изменений отмечено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985912-B117-FD45-9B3A-E7D6B9C05044}"/>
              </a:ext>
            </a:extLst>
          </p:cNvPr>
          <p:cNvSpPr/>
          <p:nvPr/>
        </p:nvSpPr>
        <p:spPr>
          <a:xfrm>
            <a:off x="1043607" y="2163513"/>
            <a:ext cx="7966720" cy="12003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3" indent="-342883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</a:rPr>
              <a:t>надлежащего оформления,</a:t>
            </a:r>
          </a:p>
          <a:p>
            <a:pPr marL="342883" indent="-342883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указания авторства,</a:t>
            </a:r>
          </a:p>
          <a:p>
            <a:pPr marL="342883" indent="-342883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объем заимствования оправдан целью цитирования.</a:t>
            </a:r>
            <a:endParaRPr lang="ru-RU" sz="2400" dirty="0">
              <a:solidFill>
                <a:schemeClr val="bg1">
                  <a:lumMod val="8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21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Когда уместно прямое цитирование?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2"/>
                </a:solidFill>
              </a:rPr>
              <a:t>ВЫ НЕ </a:t>
            </a:r>
            <a:r>
              <a:rPr lang="en-US" sz="1800" b="1" dirty="0">
                <a:solidFill>
                  <a:schemeClr val="tx2"/>
                </a:solidFill>
              </a:rPr>
              <a:t>(</a:t>
            </a:r>
            <a:r>
              <a:rPr lang="ru-RU" sz="1800" b="1" dirty="0">
                <a:solidFill>
                  <a:schemeClr val="tx2"/>
                </a:solidFill>
              </a:rPr>
              <a:t>С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  <a:r>
              <a:rPr lang="ru-RU" sz="1800" b="1" dirty="0">
                <a:solidFill>
                  <a:schemeClr val="tx2"/>
                </a:solidFill>
              </a:rPr>
              <a:t>МОЖЕТЕ НАПИСАТЬ ЛУЧШЕ</a:t>
            </a:r>
          </a:p>
          <a:p>
            <a:pPr marL="715963" lvl="0" indent="-341313">
              <a:buFont typeface="Wingdings" panose="05000000000000000000" pitchFamily="2" charset="2"/>
              <a:buChar char="§"/>
            </a:pPr>
            <a:r>
              <a:rPr lang="ru-RU" sz="1800" dirty="0"/>
              <a:t>Яркий, выразительный, запоминающийся язык повествования</a:t>
            </a:r>
          </a:p>
          <a:p>
            <a:pPr marL="715963" lvl="0" indent="-341313">
              <a:buFont typeface="Wingdings" panose="05000000000000000000" pitchFamily="2" charset="2"/>
              <a:buChar char="§"/>
            </a:pPr>
            <a:r>
              <a:rPr lang="ru-RU" sz="1800" dirty="0"/>
              <a:t>Сложно переформулировать, сохранив при этом исходный смысл</a:t>
            </a:r>
          </a:p>
          <a:p>
            <a:pPr marL="715963" lvl="0" indent="-341313">
              <a:buFont typeface="Wingdings" panose="05000000000000000000" pitchFamily="2" charset="2"/>
              <a:buChar char="§"/>
            </a:pPr>
            <a:r>
              <a:rPr lang="ru-RU" sz="1800" dirty="0"/>
              <a:t>Потребуется много времени, а результат будет тот же</a:t>
            </a:r>
            <a:endParaRPr lang="en-US" sz="1800" dirty="0"/>
          </a:p>
          <a:p>
            <a:pPr marL="374650" lvl="0" indent="0">
              <a:buNone/>
            </a:pPr>
            <a:endParaRPr lang="ru-RU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2"/>
                </a:solidFill>
              </a:rPr>
              <a:t>НЕОБХОДИМА ТОЧНАЯ ФОРМУЛИРОВКА ИЗ ПЕРВИЧНОГО ИСТОЧНИКА</a:t>
            </a:r>
          </a:p>
          <a:p>
            <a:pPr marL="715963" lvl="0" indent="-341313">
              <a:buFont typeface="Wingdings" panose="05000000000000000000" pitchFamily="2" charset="2"/>
              <a:buChar char="§"/>
            </a:pPr>
            <a:r>
              <a:rPr lang="ru-RU" sz="1800" dirty="0"/>
              <a:t>Описание  методологии</a:t>
            </a:r>
          </a:p>
          <a:p>
            <a:pPr marL="715963" lvl="0" indent="-341313">
              <a:buFont typeface="Wingdings" panose="05000000000000000000" pitchFamily="2" charset="2"/>
              <a:buChar char="§"/>
            </a:pPr>
            <a:r>
              <a:rPr lang="ru-RU" sz="1800" dirty="0"/>
              <a:t>Упоминание специальных слов и выражений</a:t>
            </a:r>
          </a:p>
          <a:p>
            <a:pPr marL="715963" lvl="0" indent="-341313">
              <a:buFont typeface="Wingdings" panose="05000000000000000000" pitchFamily="2" charset="2"/>
              <a:buChar char="§"/>
            </a:pPr>
            <a:r>
              <a:rPr lang="ru-RU" sz="1800" dirty="0"/>
              <a:t>Критическое обсуждение исходного материала</a:t>
            </a:r>
          </a:p>
          <a:p>
            <a:pPr marL="715963" lvl="0" indent="-341313">
              <a:buFont typeface="Wingdings" panose="05000000000000000000" pitchFamily="2" charset="2"/>
              <a:buChar char="§"/>
            </a:pPr>
            <a:r>
              <a:rPr lang="ru-RU" sz="1800" dirty="0"/>
              <a:t>Слова авторитета, которые придадут вес вашим аргументам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4209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/>
              <a:t>Когда уместно перефразирование?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Слова автора не имеют принципиального значения. Авторы идей не всегда формулируют их наилучшим образом. И они определенно не формулируют их в контексте вашей работы.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РЕКОМЕНДАЦИИ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Перефразируйте </a:t>
            </a:r>
            <a:r>
              <a:rPr lang="ru-RU" b="1" dirty="0">
                <a:solidFill>
                  <a:schemeClr val="accent1"/>
                </a:solidFill>
              </a:rPr>
              <a:t>своими словами</a:t>
            </a:r>
            <a:r>
              <a:rPr lang="ru-RU" dirty="0">
                <a:solidFill>
                  <a:schemeClr val="accent1"/>
                </a:solidFill>
              </a:rPr>
              <a:t>, используя </a:t>
            </a:r>
            <a:r>
              <a:rPr lang="ru-RU" b="1" dirty="0">
                <a:solidFill>
                  <a:schemeClr val="accent1"/>
                </a:solidFill>
              </a:rPr>
              <a:t>иную синтаксическую структуру</a:t>
            </a:r>
            <a:r>
              <a:rPr lang="ru-RU" dirty="0">
                <a:solidFill>
                  <a:schemeClr val="accent1"/>
                </a:solidFill>
              </a:rPr>
              <a:t> предложения(-</a:t>
            </a:r>
            <a:r>
              <a:rPr lang="ru-RU" dirty="0" err="1">
                <a:solidFill>
                  <a:schemeClr val="accent1"/>
                </a:solidFill>
              </a:rPr>
              <a:t>ий</a:t>
            </a:r>
            <a:r>
              <a:rPr lang="ru-RU" dirty="0">
                <a:solidFill>
                  <a:schemeClr val="accent1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Обязательно </a:t>
            </a:r>
            <a:r>
              <a:rPr lang="ru-RU" b="1" dirty="0">
                <a:solidFill>
                  <a:schemeClr val="accent1"/>
                </a:solidFill>
              </a:rPr>
              <a:t>процитируйте работу</a:t>
            </a:r>
            <a:r>
              <a:rPr lang="ru-RU" dirty="0">
                <a:solidFill>
                  <a:schemeClr val="accent1"/>
                </a:solidFill>
              </a:rPr>
              <a:t>, источник заимствованной идеи, концепции, гипотез, фактов.</a:t>
            </a:r>
          </a:p>
        </p:txBody>
      </p:sp>
    </p:spTree>
    <p:extLst>
      <p:ext uri="{BB962C8B-B14F-4D97-AF65-F5344CB8AC3E}">
        <p14:creationId xmlns:p14="http://schemas.microsoft.com/office/powerpoint/2010/main" val="4801452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9959"/>
              </p:ext>
            </p:extLst>
          </p:nvPr>
        </p:nvGraphicFramePr>
        <p:xfrm>
          <a:off x="457200" y="590902"/>
          <a:ext cx="82296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Оригинальный</a:t>
                      </a:r>
                      <a:r>
                        <a:rPr lang="ru-RU" baseline="0" dirty="0"/>
                        <a:t> текст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Некорректное заимствование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Ссылка проблему не решит*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и засуха, избыточные осадки и наводнения могут способствовать возникновению эпидемий инфекционных заболеваний, передающихся через воду, из-за плохой санитарии, вызванной стоком из перегруженных канализационных линий или загрязнением воды домашним скотом.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i="0" strike="dbl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и засуха, 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Избыточные осадки и наводнения </a:t>
                      </a:r>
                      <a:r>
                        <a:rPr lang="ru-RU" sz="1700" b="0" i="0" strike="dbl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способствуют возникновению эпидемий инфекций </a:t>
                      </a:r>
                      <a:r>
                        <a:rPr lang="ru-RU" sz="1700" b="0" i="0" strike="dbl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заболеваний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передающихся через воду, из-за плохой санитарии, вызванной </a:t>
                      </a:r>
                      <a:r>
                        <a:rPr lang="ru-RU" sz="1700" b="0" i="0" strike="dbl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стоком из 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перегруженными канализационными линиями или загрязнением воды домашним скотом.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strike="dbl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и засуха, 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Избыточные осадки и наводнения </a:t>
                      </a:r>
                      <a:r>
                        <a:rPr lang="ru-RU" sz="1700" b="0" i="0" strike="dbl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способствуют возникновению эпидемий инфекций </a:t>
                      </a:r>
                      <a:r>
                        <a:rPr lang="ru-RU" sz="1700" b="0" i="0" strike="dbl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заболеваний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передающихся через воду, из-за плохой санитарии, вызванной </a:t>
                      </a:r>
                      <a:r>
                        <a:rPr lang="ru-RU" sz="1700" b="0" i="0" strike="dbl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стоком из 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перегруженными канализационными линиями или загрязнением воды домашним скотом</a:t>
                      </a:r>
                      <a:r>
                        <a:rPr lang="ru-RU" sz="17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/>
                        <a:t>[</a:t>
                      </a:r>
                      <a:r>
                        <a:rPr lang="ru-RU" b="1" u="none" dirty="0">
                          <a:solidFill>
                            <a:srgbClr val="00B050"/>
                          </a:solidFill>
                        </a:rPr>
                        <a:t>ссылка</a:t>
                      </a:r>
                      <a:r>
                        <a:rPr lang="en-US" dirty="0"/>
                        <a:t>]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23478"/>
            <a:ext cx="83529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ПРИМЕРЫ </a:t>
            </a:r>
            <a:r>
              <a:rPr lang="en-US" b="1" dirty="0"/>
              <a:t>[</a:t>
            </a:r>
            <a:r>
              <a:rPr lang="ru-RU" b="1" dirty="0"/>
              <a:t>НЕ</a:t>
            </a:r>
            <a:r>
              <a:rPr lang="en-US" b="1" dirty="0"/>
              <a:t>]</a:t>
            </a:r>
            <a:r>
              <a:rPr lang="ru-RU" b="1" dirty="0"/>
              <a:t>КОРРЕКТНЫХ ЗАИМСТВОВАНИЙ</a:t>
            </a:r>
          </a:p>
        </p:txBody>
      </p:sp>
    </p:spTree>
    <p:extLst>
      <p:ext uri="{BB962C8B-B14F-4D97-AF65-F5344CB8AC3E}">
        <p14:creationId xmlns:p14="http://schemas.microsoft.com/office/powerpoint/2010/main" val="32441246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173261"/>
              </p:ext>
            </p:extLst>
          </p:nvPr>
        </p:nvGraphicFramePr>
        <p:xfrm>
          <a:off x="457200" y="558894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Некорректный </a:t>
                      </a:r>
                      <a:r>
                        <a:rPr lang="ru-RU" baseline="0" dirty="0"/>
                        <a:t>парафраз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Некорректный </a:t>
                      </a:r>
                      <a:r>
                        <a:rPr lang="ru-RU" baseline="0" dirty="0"/>
                        <a:t>парафраз</a:t>
                      </a:r>
                      <a:endParaRPr lang="ru-RU" dirty="0"/>
                    </a:p>
                    <a:p>
                      <a:r>
                        <a:rPr lang="ru-RU" dirty="0"/>
                        <a:t>(использование синонимов)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Правильное перефразирование (изменение структуры предложения)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Подобно</a:t>
                      </a:r>
                      <a:r>
                        <a:rPr lang="ru-RU" sz="16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засухам, избыточные осадки и наводнения </a:t>
                      </a:r>
                      <a:r>
                        <a:rPr lang="ru-RU" sz="1600" b="0" i="0" strike="dbl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способствуют</a:t>
                      </a:r>
                      <a:r>
                        <a:rPr lang="ru-RU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возникновению эпидемий инфекционных заболеваний, передающихся через воду. </a:t>
                      </a:r>
                      <a:r>
                        <a:rPr lang="ru-RU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Причина</a:t>
                      </a:r>
                      <a:r>
                        <a:rPr lang="ru-RU" sz="16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плохая санитария, вызванная стоком из перегруженных канализационных линий или загрязнением воды домашним скотом </a:t>
                      </a:r>
                      <a:r>
                        <a:rPr lang="en-US" sz="1600" dirty="0"/>
                        <a:t>[</a:t>
                      </a:r>
                      <a:r>
                        <a:rPr lang="ru-RU" sz="1600" b="1" u="none" dirty="0">
                          <a:solidFill>
                            <a:srgbClr val="00B050"/>
                          </a:solidFill>
                        </a:rPr>
                        <a:t>ссылка</a:t>
                      </a:r>
                      <a:r>
                        <a:rPr lang="en-US" sz="1600" dirty="0"/>
                        <a:t>]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Чрезмерные</a:t>
                      </a:r>
                      <a:r>
                        <a:rPr lang="ru-RU" dirty="0"/>
                        <a:t> осадки могут быть </a:t>
                      </a:r>
                      <a:r>
                        <a:rPr lang="ru-RU" b="1" dirty="0"/>
                        <a:t>фактором распространения </a:t>
                      </a:r>
                      <a:r>
                        <a:rPr lang="ru-RU" dirty="0"/>
                        <a:t>инфекционных заболеваний, </a:t>
                      </a:r>
                      <a:r>
                        <a:rPr lang="ru-RU" b="1" dirty="0"/>
                        <a:t>переносимых</a:t>
                      </a:r>
                      <a:r>
                        <a:rPr lang="ru-RU" dirty="0"/>
                        <a:t> водой, в результате </a:t>
                      </a:r>
                      <a:r>
                        <a:rPr lang="ru-RU" b="1" dirty="0"/>
                        <a:t>переполнения канализации </a:t>
                      </a:r>
                      <a:r>
                        <a:rPr lang="ru-RU" dirty="0"/>
                        <a:t>и загрязнения </a:t>
                      </a:r>
                      <a:r>
                        <a:rPr lang="ru-RU" b="1" dirty="0"/>
                        <a:t>сельскохозяйственными животными </a:t>
                      </a:r>
                      <a:r>
                        <a:rPr lang="en-US" dirty="0"/>
                        <a:t>[</a:t>
                      </a:r>
                      <a:r>
                        <a:rPr lang="ru-RU" b="1" u="none" dirty="0">
                          <a:solidFill>
                            <a:srgbClr val="00B050"/>
                          </a:solidFill>
                        </a:rPr>
                        <a:t>ссылка</a:t>
                      </a:r>
                      <a:r>
                        <a:rPr lang="en-US" dirty="0"/>
                        <a:t>]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случае сильных осадков могут возникнуть две ситуации: канализация может переполниться, а вода может стать загрязненной из-за присутствия домашнего скота, что может привести к вспышкам заболеваний, передающихся через воду </a:t>
                      </a:r>
                      <a:r>
                        <a:rPr lang="en-US" dirty="0"/>
                        <a:t>[</a:t>
                      </a:r>
                      <a:r>
                        <a:rPr lang="ru-RU" b="1" u="none" dirty="0">
                          <a:solidFill>
                            <a:srgbClr val="00B050"/>
                          </a:solidFill>
                        </a:rPr>
                        <a:t>ссылка</a:t>
                      </a:r>
                      <a:r>
                        <a:rPr lang="en-US" dirty="0"/>
                        <a:t>]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123478"/>
            <a:ext cx="83529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ПРИМЕРЫ </a:t>
            </a:r>
            <a:r>
              <a:rPr lang="en-US" b="1" dirty="0"/>
              <a:t>[</a:t>
            </a:r>
            <a:r>
              <a:rPr lang="ru-RU" b="1" dirty="0"/>
              <a:t>НЕ</a:t>
            </a:r>
            <a:r>
              <a:rPr lang="en-US" b="1" dirty="0"/>
              <a:t>]</a:t>
            </a:r>
            <a:r>
              <a:rPr lang="ru-RU" b="1" dirty="0"/>
              <a:t>КОРРЕКТНЫХ ЗАИМСТВОВАНИЙ</a:t>
            </a:r>
          </a:p>
        </p:txBody>
      </p:sp>
    </p:spTree>
    <p:extLst>
      <p:ext uri="{BB962C8B-B14F-4D97-AF65-F5344CB8AC3E}">
        <p14:creationId xmlns:p14="http://schemas.microsoft.com/office/powerpoint/2010/main" val="21311899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571750"/>
            <a:ext cx="7776864" cy="21962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100" b="1" dirty="0">
                <a:latin typeface="Cambria" panose="02040503050406030204" pitchFamily="18" charset="0"/>
              </a:rPr>
              <a:t>Заимствование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своего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100" b="1" dirty="0">
                <a:latin typeface="Cambria" panose="02040503050406030204" pitchFamily="18" charset="0"/>
              </a:rPr>
              <a:t>материала</a:t>
            </a:r>
          </a:p>
          <a:p>
            <a:pPr marL="723900" indent="-368300">
              <a:buFont typeface="Wingdings" panose="05000000000000000000" pitchFamily="2" charset="2"/>
              <a:buChar char="§"/>
            </a:pPr>
            <a:r>
              <a:rPr lang="ru-RU" sz="2100" dirty="0">
                <a:latin typeface="Cambria" panose="02040503050406030204" pitchFamily="18" charset="0"/>
              </a:rPr>
              <a:t>Если заимствуете мало – действий не требуется!</a:t>
            </a:r>
          </a:p>
          <a:p>
            <a:pPr marL="723900" indent="-368300">
              <a:buFont typeface="Wingdings" panose="05000000000000000000" pitchFamily="2" charset="2"/>
              <a:buChar char="§"/>
            </a:pPr>
            <a:r>
              <a:rPr lang="ru-RU" sz="2100" dirty="0">
                <a:latin typeface="Cambria" panose="02040503050406030204" pitchFamily="18" charset="0"/>
              </a:rPr>
              <a:t>Если заимствуете много – укажите, что рукопись содержит повторы из ранее опубликованных работ. Оформлять заимствуемый текст с использованием кавычек не следует.</a:t>
            </a:r>
          </a:p>
        </p:txBody>
      </p:sp>
      <p:pic>
        <p:nvPicPr>
          <p:cNvPr id="4" name="Picture 7" descr="C:\Users\User\Desktop\Сни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492"/>
            <a:ext cx="4109721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6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07704" y="1564750"/>
            <a:ext cx="2520280" cy="2317767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INTEGRITY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(добросовестность)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1865725"/>
            <a:ext cx="1728192" cy="86921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Нормативные и правовые акты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7704" y="3465091"/>
            <a:ext cx="1863824" cy="83485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Исследовательские и публикационные стандарты*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47864" y="1458375"/>
            <a:ext cx="1584176" cy="8056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Этические стандарты*</a:t>
            </a:r>
            <a:endParaRPr lang="ru-RU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205976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mbria" panose="02040503050406030204" pitchFamily="18" charset="0"/>
              </a:rPr>
              <a:t>Публикационная практика через призму концепции </a:t>
            </a:r>
            <a:r>
              <a:rPr lang="en-US" sz="2800" b="1" i="1" dirty="0">
                <a:latin typeface="Cambria" panose="02040503050406030204" pitchFamily="18" charset="0"/>
              </a:rPr>
              <a:t>integrity</a:t>
            </a:r>
            <a:endParaRPr lang="ru-RU" sz="2800" b="1" i="1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468" y="4712248"/>
            <a:ext cx="5931680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* Стандарты здесь – это принципы и нормы (правила, рекомендации).</a:t>
            </a:r>
            <a:endParaRPr lang="sv-SE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1958912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&lt;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Авторство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&lt;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Аффилиация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/>
              <a:t>&lt; </a:t>
            </a:r>
            <a:r>
              <a:rPr lang="ru-RU" sz="1800" dirty="0"/>
              <a:t>Заимствования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&lt;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Конфликт интересов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 Источники финансирования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&lt;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Информированное согласие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 Санкции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&lt; …</a:t>
            </a:r>
            <a:endParaRPr lang="ru-RU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3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VI. </a:t>
            </a:r>
            <a:r>
              <a:rPr lang="ru-RU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Санкции</a:t>
            </a:r>
            <a:endParaRPr lang="ru-RU" sz="3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4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6274" y="3592060"/>
            <a:ext cx="5832649" cy="70788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631813" indent="-342900">
              <a:buFont typeface="Wingdings" panose="05000000000000000000" pitchFamily="2" charset="2"/>
              <a:buChar char="q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Минобрнауки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0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лишение ученой степени</a:t>
            </a:r>
          </a:p>
          <a:p>
            <a:pPr marL="631813" indent="-342900">
              <a:buFont typeface="Wingdings" panose="05000000000000000000" pitchFamily="2" charset="2"/>
              <a:buChar char="q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суд: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привлечение к ответственности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6274" y="1131590"/>
            <a:ext cx="7198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13" lvl="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общество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порицание (в т.ч.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third-party punishment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1813" lvl="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журнал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0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отказ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ретракция, «черный список»</a:t>
            </a:r>
          </a:p>
          <a:p>
            <a:pPr marL="631813" lvl="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грантодатель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запрет на финансирование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26749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САНКЦИИ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6" y="1173981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Академические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260368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Административные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354951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Правовые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6274" y="2660308"/>
            <a:ext cx="74023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13" lvl="0" indent="-342900">
              <a:buFont typeface="Wingdings" panose="05000000000000000000" pitchFamily="2" charset="2"/>
              <a:buChar char="q"/>
              <a:tabLst>
                <a:tab pos="274624" algn="l"/>
              </a:tabLst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работодатель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увольнение, возврат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046413495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3222104" y="-2594570"/>
            <a:ext cx="2699792" cy="914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91630"/>
            <a:ext cx="8784976" cy="110251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НАДЛЕЖАЩАЯ ПУБЛИКАЦИОННАЯ ПРАКТИКА</a:t>
            </a:r>
            <a:b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ЗАИМСТВОВАНИЯ</a:t>
            </a:r>
            <a:endParaRPr lang="ru-RU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435846"/>
            <a:ext cx="7416824" cy="158417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САЙГИТОВ РУСЛАН ТЕМИРСУЛТАНОВИЧ</a:t>
            </a:r>
          </a:p>
          <a:p>
            <a:r>
              <a:rPr lang="en-US" sz="1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SCI-PUB</a:t>
            </a:r>
          </a:p>
          <a:p>
            <a:endParaRPr lang="ru-RU" sz="16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saygitov@yandex.ru</a:t>
            </a:r>
          </a:p>
          <a:p>
            <a:r>
              <a:rPr lang="en-US" sz="1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info@sci-pub.ru</a:t>
            </a:r>
          </a:p>
        </p:txBody>
      </p:sp>
    </p:spTree>
    <p:extLst>
      <p:ext uri="{BB962C8B-B14F-4D97-AF65-F5344CB8AC3E}">
        <p14:creationId xmlns:p14="http://schemas.microsoft.com/office/powerpoint/2010/main" val="78721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9568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I. </a:t>
            </a:r>
            <a:r>
              <a:rPr lang="ru-RU" sz="3200" b="1" dirty="0">
                <a:solidFill>
                  <a:schemeClr val="accent4"/>
                </a:solidFill>
              </a:rPr>
              <a:t>ЗАИМСТВОВАНИЕ ИЛИ ПЛАГИАТ?</a:t>
            </a:r>
          </a:p>
        </p:txBody>
      </p:sp>
    </p:spTree>
    <p:extLst>
      <p:ext uri="{BB962C8B-B14F-4D97-AF65-F5344CB8AC3E}">
        <p14:creationId xmlns:p14="http://schemas.microsoft.com/office/powerpoint/2010/main" val="290669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707904" y="1929335"/>
            <a:ext cx="1728192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Заимствование или плагиат: терминологические трудности?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33609" y="177966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Заимствование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1929335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Плагиат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3117467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Цитирование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2244809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077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707904" y="1929335"/>
            <a:ext cx="1728192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Заимствование или плагиат: терминологические трудности?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33609" y="177966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Заимствование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1929335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Плагиат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3117467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Цитирование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4208" y="1347614"/>
            <a:ext cx="23042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Юридический термин</a:t>
            </a:r>
          </a:p>
          <a:p>
            <a:pPr algn="ctr"/>
            <a:r>
              <a:rPr lang="ru-RU" dirty="0"/>
              <a:t>(УК РФ, ст. 146, ч. 1)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083918"/>
            <a:ext cx="2448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Неоднозначный смысл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548080"/>
            <a:ext cx="2520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Большой толковый словарь</a:t>
            </a:r>
            <a:r>
              <a:rPr lang="ru-RU" dirty="0"/>
              <a:t>: «То, что перенято, взято, почерпнуто откуда-л.»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4371950"/>
            <a:ext cx="3888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citing</a:t>
            </a:r>
            <a:r>
              <a:rPr lang="en-US" dirty="0"/>
              <a:t> – </a:t>
            </a:r>
            <a:r>
              <a:rPr lang="ru-RU" dirty="0"/>
              <a:t>указание ссылки на источник</a:t>
            </a:r>
            <a:endParaRPr lang="en-US" dirty="0"/>
          </a:p>
          <a:p>
            <a:r>
              <a:rPr lang="en-US" i="1" dirty="0"/>
              <a:t>quoting</a:t>
            </a:r>
            <a:r>
              <a:rPr lang="ru-RU" dirty="0"/>
              <a:t> – кавычить или подобное</a:t>
            </a:r>
          </a:p>
        </p:txBody>
      </p:sp>
      <p:cxnSp>
        <p:nvCxnSpPr>
          <p:cNvPr id="19" name="Соединительная линия уступом 18"/>
          <p:cNvCxnSpPr>
            <a:endCxn id="15" idx="1"/>
          </p:cNvCxnSpPr>
          <p:nvPr/>
        </p:nvCxnSpPr>
        <p:spPr>
          <a:xfrm rot="16200000" flipH="1">
            <a:off x="4922168" y="4453830"/>
            <a:ext cx="307777" cy="1440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5862416">
            <a:off x="1894888" y="2304595"/>
            <a:ext cx="936104" cy="792089"/>
          </a:xfrm>
          <a:prstGeom prst="arc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276612">
            <a:off x="4890351" y="3759546"/>
            <a:ext cx="936104" cy="792089"/>
          </a:xfrm>
          <a:prstGeom prst="arc">
            <a:avLst/>
          </a:pr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5862416">
            <a:off x="6624228" y="1533291"/>
            <a:ext cx="936104" cy="792089"/>
          </a:xfrm>
          <a:prstGeom prst="arc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103458</TotalTime>
  <Words>6507</Words>
  <Application>Microsoft Office PowerPoint</Application>
  <PresentationFormat>Экран (16:9)</PresentationFormat>
  <Paragraphs>668</Paragraphs>
  <Slides>62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Arial</vt:lpstr>
      <vt:lpstr>Calibri</vt:lpstr>
      <vt:lpstr>Cambria</vt:lpstr>
      <vt:lpstr>Wingdings</vt:lpstr>
      <vt:lpstr>Тема Office</vt:lpstr>
      <vt:lpstr>НАДЛЕЖАЩАЯ ПУБЛИКАЦИОННАЯ ПРАКТИКА ЗАИМСТВОВАНИЯ</vt:lpstr>
      <vt:lpstr>Аффилиация и конфликт интересов</vt:lpstr>
      <vt:lpstr>Содержание</vt:lpstr>
      <vt:lpstr>Публикационная практика через призму концепции integrity</vt:lpstr>
      <vt:lpstr>Публикационная практика через призму концепции integrity</vt:lpstr>
      <vt:lpstr>Публикационная практика через призму концепции integrity</vt:lpstr>
      <vt:lpstr>I. ЗАИМСТВОВАНИЕ ИЛИ ПЛАГИАТ?</vt:lpstr>
      <vt:lpstr>Заимствование или плагиат: терминологические трудности?</vt:lpstr>
      <vt:lpstr>Заимствование или плагиат: терминологические трудности?</vt:lpstr>
      <vt:lpstr>Заимствование или плагиат: терминологические трудности?</vt:lpstr>
      <vt:lpstr>Пишем и говорим правильно</vt:lpstr>
      <vt:lpstr>Презентация PowerPoint</vt:lpstr>
      <vt:lpstr>Примеры недопустимого объема заимствований</vt:lpstr>
      <vt:lpstr>Диагностическая ценность коммерческих продуктов, предназначенных для выявления заимствований</vt:lpstr>
      <vt:lpstr>Коммерческие продукты находят заимствования там, где их нет!</vt:lpstr>
      <vt:lpstr>ПРИМЕР: ложноположительный результат при проверке в системе «Антиплагиат»</vt:lpstr>
      <vt:lpstr>II. АКТУАЛЬНОСТЬ ПРОБЛЕМЫ (распространенность, последствия)</vt:lpstr>
      <vt:lpstr>Распространенность некорректных заимствований на различных этапах публикационного цикла</vt:lpstr>
      <vt:lpstr>Распространенность некорректных заимствований на различных этапах публикационного цикла</vt:lpstr>
      <vt:lpstr>Распространенность некорректных заимствований на различных этапах публикационного цикла</vt:lpstr>
      <vt:lpstr>Распространенность некорректных заимствований на различных этапах публикационного цикла</vt:lpstr>
      <vt:lpstr>Распространенность некорректных заимствований на различных этапах публикационного цикла</vt:lpstr>
      <vt:lpstr>Презентация PowerPoint</vt:lpstr>
      <vt:lpstr>Цитата:</vt:lpstr>
      <vt:lpstr>Цитата:</vt:lpstr>
      <vt:lpstr>800 ретракций по причине некорректных заимствований: много это или мало?</vt:lpstr>
      <vt:lpstr>Последствия некорректных заимствований</vt:lpstr>
      <vt:lpstr>Презентация PowerPoint</vt:lpstr>
      <vt:lpstr>Последствия некорректных заимствований</vt:lpstr>
      <vt:lpstr>Последствия некорректных заимствований</vt:lpstr>
      <vt:lpstr>Последствия некорректных заимствований</vt:lpstr>
      <vt:lpstr>Последствия некорректных заимствований</vt:lpstr>
      <vt:lpstr>Эпистемологическое влияние некорректных заимствований однозначно не установлено!</vt:lpstr>
      <vt:lpstr>III. КЛАССИФИКАЦИЯ ЗАИМСТВОВАНИЙ</vt:lpstr>
      <vt:lpstr>При классификации заимствований необходимо учитывать характеристики субъекта, объекта и процесса заимствований</vt:lpstr>
      <vt:lpstr>Существенные признаки заимствования</vt:lpstr>
      <vt:lpstr>Зачем нужна классификация заимствований?</vt:lpstr>
      <vt:lpstr>IV. ОЦЕНКА ЗАИМСТВОВАНИЙ</vt:lpstr>
      <vt:lpstr>Оценка заимствований: 3 + 1</vt:lpstr>
      <vt:lpstr>(1) Трудности оценки заимствований: многообразие</vt:lpstr>
      <vt:lpstr>Субъекты? </vt:lpstr>
      <vt:lpstr>Объекты?</vt:lpstr>
      <vt:lpstr>Презентация PowerPoint</vt:lpstr>
      <vt:lpstr>Презентация PowerPoint</vt:lpstr>
      <vt:lpstr>(2) Трудности оценки заимствований: субъективность</vt:lpstr>
      <vt:lpstr>Отношение редакторов научных журналов к заимствованиям в рукописях неоднородно</vt:lpstr>
      <vt:lpstr>Отношение редакторов научных журналов к заимствованиям в рукописях неоднородно</vt:lpstr>
      <vt:lpstr>(3) Трудности оценки заимствований: вариативность определений</vt:lpstr>
      <vt:lpstr>(4) Трудности оценки заимствований: точка зрения</vt:lpstr>
      <vt:lpstr>(5) Трудности оценки заимствований: детекция</vt:lpstr>
      <vt:lpstr>(6) Трудности оценки заимствований: контекст</vt:lpstr>
      <vt:lpstr>V. РЕКОМЕНДАЦИИ</vt:lpstr>
      <vt:lpstr>Заимствования – допустимая (!) публикационная практика при условии: </vt:lpstr>
      <vt:lpstr>Заимствования – допустимая (!) публикационная практика при условии: </vt:lpstr>
      <vt:lpstr>Когда уместно прямое цитирование?</vt:lpstr>
      <vt:lpstr>Когда уместно перефразирование?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НАДЛЕЖАЩАЯ ПУБЛИКАЦИОННАЯ ПРАКТИКА ЗАИМСТВОВАНИЯ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Публикация результатов оригинальных исследований в медицинском журнале</dc:title>
  <dc:creator>Редактор</dc:creator>
  <cp:lastModifiedBy>Елена Сухачева Сухачева</cp:lastModifiedBy>
  <cp:revision>973</cp:revision>
  <dcterms:created xsi:type="dcterms:W3CDTF">2017-12-16T18:29:31Z</dcterms:created>
  <dcterms:modified xsi:type="dcterms:W3CDTF">2020-08-27T16:32:58Z</dcterms:modified>
</cp:coreProperties>
</file>